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95" r:id="rId2"/>
    <p:sldId id="290" r:id="rId3"/>
    <p:sldId id="313" r:id="rId4"/>
    <p:sldId id="294" r:id="rId5"/>
    <p:sldId id="318" r:id="rId6"/>
    <p:sldId id="314" r:id="rId7"/>
    <p:sldId id="315" r:id="rId8"/>
    <p:sldId id="300" r:id="rId9"/>
    <p:sldId id="301" r:id="rId10"/>
    <p:sldId id="304" r:id="rId11"/>
    <p:sldId id="305" r:id="rId12"/>
    <p:sldId id="293" r:id="rId13"/>
    <p:sldId id="273" r:id="rId14"/>
    <p:sldId id="263" r:id="rId15"/>
    <p:sldId id="288" r:id="rId16"/>
    <p:sldId id="265" r:id="rId17"/>
    <p:sldId id="310" r:id="rId18"/>
    <p:sldId id="312" r:id="rId19"/>
    <p:sldId id="284" r:id="rId20"/>
    <p:sldId id="320" r:id="rId21"/>
    <p:sldId id="321" r:id="rId22"/>
    <p:sldId id="274" r:id="rId23"/>
    <p:sldId id="322" r:id="rId24"/>
    <p:sldId id="285" r:id="rId25"/>
    <p:sldId id="317" r:id="rId26"/>
    <p:sldId id="270" r:id="rId27"/>
    <p:sldId id="292" r:id="rId28"/>
    <p:sldId id="276" r:id="rId29"/>
    <p:sldId id="325" r:id="rId30"/>
    <p:sldId id="324" r:id="rId31"/>
    <p:sldId id="279" r:id="rId32"/>
    <p:sldId id="277" r:id="rId33"/>
    <p:sldId id="268" r:id="rId34"/>
    <p:sldId id="306" r:id="rId35"/>
    <p:sldId id="307" r:id="rId36"/>
    <p:sldId id="323" r:id="rId3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318"/>
            <p14:sldId id="314"/>
            <p14:sldId id="315"/>
            <p14:sldId id="300"/>
            <p14:sldId id="301"/>
            <p14:sldId id="304"/>
            <p14:sldId id="305"/>
            <p14:sldId id="293"/>
            <p14:sldId id="273"/>
            <p14:sldId id="263"/>
            <p14:sldId id="288"/>
            <p14:sldId id="265"/>
          </p14:sldIdLst>
        </p14:section>
        <p14:section name="Curve of expectations" id="{B16B3BE7-C430-4C2F-AFA5-5D24D657B1F2}">
          <p14:sldIdLst>
            <p14:sldId id="310"/>
            <p14:sldId id="312"/>
            <p14:sldId id="284"/>
            <p14:sldId id="320"/>
            <p14:sldId id="321"/>
            <p14:sldId id="274"/>
            <p14:sldId id="322"/>
            <p14:sldId id="285"/>
            <p14:sldId id="317"/>
            <p14:sldId id="270"/>
            <p14:sldId id="292"/>
            <p14:sldId id="276"/>
            <p14:sldId id="325"/>
            <p14:sldId id="324"/>
            <p14:sldId id="279"/>
            <p14:sldId id="277"/>
            <p14:sldId id="268"/>
            <p14:sldId id="306"/>
            <p14:sldId id="307"/>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34" autoAdjust="0"/>
    <p:restoredTop sz="80438" autoAdjust="0"/>
  </p:normalViewPr>
  <p:slideViewPr>
    <p:cSldViewPr snapToGrid="0">
      <p:cViewPr varScale="1">
        <p:scale>
          <a:sx n="130" d="100"/>
          <a:sy n="130" d="100"/>
        </p:scale>
        <p:origin x="414" y="132"/>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17/02/2024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2434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204200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2884233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33139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23</a:t>
            </a:fld>
            <a:endParaRPr lang="en-DE"/>
          </a:p>
        </p:txBody>
      </p:sp>
    </p:spTree>
    <p:extLst>
      <p:ext uri="{BB962C8B-B14F-4D97-AF65-F5344CB8AC3E}">
        <p14:creationId xmlns:p14="http://schemas.microsoft.com/office/powerpoint/2010/main" val="3636061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24</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2134849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29</a:t>
            </a:fld>
            <a:endParaRPr lang="en-DE"/>
          </a:p>
        </p:txBody>
      </p:sp>
    </p:spTree>
    <p:extLst>
      <p:ext uri="{BB962C8B-B14F-4D97-AF65-F5344CB8AC3E}">
        <p14:creationId xmlns:p14="http://schemas.microsoft.com/office/powerpoint/2010/main" val="227994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32</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33</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35</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dirty="0"/>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0002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118586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17/02/2024 08:46</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17/02/2024 08:46</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17/02/2024 08:46</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17/02/2024 08:46</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17/02/2024 08:46</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17/02/2024 08:46</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17/02/2024 08:46</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17/02/2024 08:46</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17/02/2024 08:46</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17/02/2024 08:46</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17/02/2024 08:46</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17/02/2024 08:46</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xml"/><Relationship Id="rId5" Type="http://schemas.openxmlformats.org/officeDocument/2006/relationships/image" Target="../media/image34.pn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2.png"/><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12"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jpeg"/><Relationship Id="rId11" Type="http://schemas.openxmlformats.org/officeDocument/2006/relationships/slide" Target="slide17.xml"/><Relationship Id="rId5" Type="http://schemas.openxmlformats.org/officeDocument/2006/relationships/image" Target="../media/image49.jpeg"/><Relationship Id="rId10" Type="http://schemas.openxmlformats.org/officeDocument/2006/relationships/image" Target="../media/image54.png"/><Relationship Id="rId4" Type="http://schemas.openxmlformats.org/officeDocument/2006/relationships/image" Target="../media/image48.sv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51.jpeg"/><Relationship Id="rId12"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jpeg"/><Relationship Id="rId11" Type="http://schemas.openxmlformats.org/officeDocument/2006/relationships/image" Target="../media/image5.png"/><Relationship Id="rId5" Type="http://schemas.openxmlformats.org/officeDocument/2006/relationships/image" Target="../media/image49.jpeg"/><Relationship Id="rId10" Type="http://schemas.microsoft.com/office/2007/relationships/hdphoto" Target="../media/hdphoto5.wdp"/><Relationship Id="rId4" Type="http://schemas.openxmlformats.org/officeDocument/2006/relationships/image" Target="../media/image48.sv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50.jpeg"/><Relationship Id="rId4" Type="http://schemas.openxmlformats.org/officeDocument/2006/relationships/image" Target="../media/image57.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6.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image" Target="../media/image1.png"/><Relationship Id="rId7" Type="http://schemas.openxmlformats.org/officeDocument/2006/relationships/image" Target="../media/image67.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56.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6.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2.png"/><Relationship Id="rId18" Type="http://schemas.openxmlformats.org/officeDocument/2006/relationships/image" Target="../media/image95.svg"/><Relationship Id="rId3" Type="http://schemas.openxmlformats.org/officeDocument/2006/relationships/image" Target="../media/image13.png"/><Relationship Id="rId7" Type="http://schemas.openxmlformats.org/officeDocument/2006/relationships/image" Target="../media/image10.png"/><Relationship Id="rId12" Type="http://schemas.microsoft.com/office/2007/relationships/hdphoto" Target="../media/hdphoto8.wdp"/><Relationship Id="rId17" Type="http://schemas.openxmlformats.org/officeDocument/2006/relationships/image" Target="../media/image94.png"/><Relationship Id="rId2" Type="http://schemas.openxmlformats.org/officeDocument/2006/relationships/notesSlide" Target="../notesSlides/notesSlide26.xml"/><Relationship Id="rId16" Type="http://schemas.microsoft.com/office/2007/relationships/hdphoto" Target="../media/hdphoto10.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91.png"/><Relationship Id="rId5" Type="http://schemas.openxmlformats.org/officeDocument/2006/relationships/image" Target="../media/image9.png"/><Relationship Id="rId15" Type="http://schemas.openxmlformats.org/officeDocument/2006/relationships/image" Target="../media/image93.png"/><Relationship Id="rId10" Type="http://schemas.microsoft.com/office/2007/relationships/hdphoto" Target="../media/hdphoto7.wdp"/><Relationship Id="rId19" Type="http://schemas.openxmlformats.org/officeDocument/2006/relationships/image" Target="../media/image21.jpg"/><Relationship Id="rId4" Type="http://schemas.openxmlformats.org/officeDocument/2006/relationships/image" Target="../media/image14.png"/><Relationship Id="rId9" Type="http://schemas.openxmlformats.org/officeDocument/2006/relationships/image" Target="../media/image90.png"/><Relationship Id="rId14" Type="http://schemas.microsoft.com/office/2007/relationships/hdphoto" Target="../media/hdphoto9.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1.wdp"/><Relationship Id="rId7" Type="http://schemas.openxmlformats.org/officeDocument/2006/relationships/image" Target="../media/image12.sv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5.wdp"/><Relationship Id="rId10" Type="http://schemas.microsoft.com/office/2007/relationships/hdphoto" Target="../media/hdphoto12.wdp"/><Relationship Id="rId4" Type="http://schemas.openxmlformats.org/officeDocument/2006/relationships/image" Target="../media/image55.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97954" y="3078757"/>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497954" y="4431793"/>
            <a:ext cx="9005455" cy="523220"/>
          </a:xfrm>
          <a:prstGeom prst="rect">
            <a:avLst/>
          </a:prstGeom>
          <a:noFill/>
        </p:spPr>
        <p:txBody>
          <a:bodyPr wrap="square">
            <a:spAutoFit/>
          </a:bodyPr>
          <a:lstStyle/>
          <a:p>
            <a:pPr algn="ctr"/>
            <a:r>
              <a:rPr lang="en-US" sz="28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pic>
        <p:nvPicPr>
          <p:cNvPr id="16" name="Picture 15">
            <a:extLst>
              <a:ext uri="{FF2B5EF4-FFF2-40B4-BE49-F238E27FC236}">
                <a16:creationId xmlns:a16="http://schemas.microsoft.com/office/drawing/2014/main" id="{6DA75771-8FBD-4505-B4E0-DDA9359F0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52" y="5549900"/>
            <a:ext cx="1666875" cy="1171575"/>
          </a:xfrm>
          <a:prstGeom prst="rect">
            <a:avLst/>
          </a:prstGeom>
        </p:spPr>
      </p:pic>
      <p:sp>
        <p:nvSpPr>
          <p:cNvPr id="13" name="TextBox 12">
            <a:extLst>
              <a:ext uri="{FF2B5EF4-FFF2-40B4-BE49-F238E27FC236}">
                <a16:creationId xmlns:a16="http://schemas.microsoft.com/office/drawing/2014/main" id="{9BF520BE-BDD2-47AF-8247-A9CF982F6C7A}"/>
              </a:ext>
            </a:extLst>
          </p:cNvPr>
          <p:cNvSpPr txBox="1"/>
          <p:nvPr/>
        </p:nvSpPr>
        <p:spPr>
          <a:xfrm>
            <a:off x="1304135" y="5338583"/>
            <a:ext cx="9005455" cy="1200329"/>
          </a:xfrm>
          <a:prstGeom prst="rect">
            <a:avLst/>
          </a:prstGeom>
          <a:noFill/>
        </p:spPr>
        <p:txBody>
          <a:bodyPr wrap="square">
            <a:spAutoFit/>
          </a:bodyPr>
          <a:lstStyle/>
          <a:p>
            <a:pPr algn="ctr"/>
            <a:r>
              <a:rPr lang="en-US" sz="2400" dirty="0">
                <a:latin typeface="Georgia" panose="02040502050405020303" pitchFamily="18" charset="0"/>
              </a:rPr>
              <a:t>Examiners</a:t>
            </a:r>
          </a:p>
          <a:p>
            <a:pPr marL="457200" indent="-457200" algn="ctr">
              <a:buAutoNum type="arabicPeriod"/>
            </a:pPr>
            <a:r>
              <a:rPr lang="en-US" sz="2400" dirty="0">
                <a:latin typeface="Georgia" panose="02040502050405020303" pitchFamily="18" charset="0"/>
              </a:rPr>
              <a:t>Prof. Dr. Max Happel</a:t>
            </a:r>
          </a:p>
          <a:p>
            <a:pPr marL="457200" indent="-457200" algn="ctr">
              <a:buAutoNum type="arabicPeriod"/>
            </a:pPr>
            <a:r>
              <a:rPr lang="en-US" sz="2400" dirty="0">
                <a:latin typeface="Georgia" panose="02040502050405020303" pitchFamily="18" charset="0"/>
              </a:rPr>
              <a:t>Prof. Dr. Frank Ohl</a:t>
            </a:r>
          </a:p>
        </p:txBody>
      </p:sp>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17/02/2024 08:46</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7989" y="-22023"/>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5849122"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059297" y="2751245"/>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CC3A18BF-902E-4B35-9FA7-13361A764459}"/>
              </a:ext>
            </a:extLst>
          </p:cNvPr>
          <p:cNvPicPr>
            <a:picLocks noChangeAspect="1"/>
          </p:cNvPicPr>
          <p:nvPr/>
        </p:nvPicPr>
        <p:blipFill>
          <a:blip r:embed="rId3"/>
          <a:stretch>
            <a:fillRect/>
          </a:stretch>
        </p:blipFill>
        <p:spPr>
          <a:xfrm>
            <a:off x="5441843" y="767978"/>
            <a:ext cx="3206774" cy="1816765"/>
          </a:xfrm>
          <a:prstGeom prst="rect">
            <a:avLst/>
          </a:prstGeom>
        </p:spPr>
      </p:pic>
      <p:pic>
        <p:nvPicPr>
          <p:cNvPr id="56" name="Picture 55">
            <a:extLst>
              <a:ext uri="{FF2B5EF4-FFF2-40B4-BE49-F238E27FC236}">
                <a16:creationId xmlns:a16="http://schemas.microsoft.com/office/drawing/2014/main" id="{496CB7C8-131A-48E2-9B0A-A9B5B411B73E}"/>
              </a:ext>
            </a:extLst>
          </p:cNvPr>
          <p:cNvPicPr>
            <a:picLocks noChangeAspect="1"/>
          </p:cNvPicPr>
          <p:nvPr/>
        </p:nvPicPr>
        <p:blipFill>
          <a:blip r:embed="rId4"/>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2396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17/02/2024 08:46</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5" y="-2351"/>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4679096"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6641567"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879752" y="2786665"/>
            <a:ext cx="209405" cy="3350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8" name="TextBox 17">
            <a:extLst>
              <a:ext uri="{FF2B5EF4-FFF2-40B4-BE49-F238E27FC236}">
                <a16:creationId xmlns:a16="http://schemas.microsoft.com/office/drawing/2014/main" id="{926B16A1-F070-4DAE-AB78-77328A958231}"/>
              </a:ext>
            </a:extLst>
          </p:cNvPr>
          <p:cNvSpPr txBox="1"/>
          <p:nvPr/>
        </p:nvSpPr>
        <p:spPr>
          <a:xfrm>
            <a:off x="2848352" y="2884294"/>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5" name="Picture 4">
            <a:extLst>
              <a:ext uri="{FF2B5EF4-FFF2-40B4-BE49-F238E27FC236}">
                <a16:creationId xmlns:a16="http://schemas.microsoft.com/office/drawing/2014/main" id="{23CDC131-874E-47D5-A999-684C027EB3C2}"/>
              </a:ext>
            </a:extLst>
          </p:cNvPr>
          <p:cNvPicPr>
            <a:picLocks noChangeAspect="1"/>
          </p:cNvPicPr>
          <p:nvPr/>
        </p:nvPicPr>
        <p:blipFill>
          <a:blip r:embed="rId3"/>
          <a:stretch>
            <a:fillRect/>
          </a:stretch>
        </p:blipFill>
        <p:spPr>
          <a:xfrm>
            <a:off x="4220141" y="871559"/>
            <a:ext cx="1917682" cy="1828070"/>
          </a:xfrm>
          <a:prstGeom prst="rect">
            <a:avLst/>
          </a:prstGeom>
        </p:spPr>
      </p:pic>
      <p:pic>
        <p:nvPicPr>
          <p:cNvPr id="90" name="Picture 89">
            <a:extLst>
              <a:ext uri="{FF2B5EF4-FFF2-40B4-BE49-F238E27FC236}">
                <a16:creationId xmlns:a16="http://schemas.microsoft.com/office/drawing/2014/main" id="{73A4C17A-C97A-4C30-8226-306E95CF5D2C}"/>
              </a:ext>
            </a:extLst>
          </p:cNvPr>
          <p:cNvPicPr>
            <a:picLocks noChangeAspect="1"/>
          </p:cNvPicPr>
          <p:nvPr/>
        </p:nvPicPr>
        <p:blipFill>
          <a:blip r:embed="rId4"/>
          <a:stretch>
            <a:fillRect/>
          </a:stretch>
        </p:blipFill>
        <p:spPr>
          <a:xfrm>
            <a:off x="6571468" y="945013"/>
            <a:ext cx="2609588" cy="1478436"/>
          </a:xfrm>
          <a:prstGeom prst="rect">
            <a:avLst/>
          </a:prstGeom>
        </p:spPr>
      </p:pic>
      <p:pic>
        <p:nvPicPr>
          <p:cNvPr id="92" name="Picture 91">
            <a:extLst>
              <a:ext uri="{FF2B5EF4-FFF2-40B4-BE49-F238E27FC236}">
                <a16:creationId xmlns:a16="http://schemas.microsoft.com/office/drawing/2014/main" id="{78E82FE1-F224-462A-AD81-760248164A41}"/>
              </a:ext>
            </a:extLst>
          </p:cNvPr>
          <p:cNvPicPr>
            <a:picLocks noChangeAspect="1"/>
          </p:cNvPicPr>
          <p:nvPr/>
        </p:nvPicPr>
        <p:blipFill>
          <a:blip r:embed="rId5"/>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3401149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17/02/2024 08:46</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pic>
        <p:nvPicPr>
          <p:cNvPr id="9" name="Picture 8">
            <a:extLst>
              <a:ext uri="{FF2B5EF4-FFF2-40B4-BE49-F238E27FC236}">
                <a16:creationId xmlns:a16="http://schemas.microsoft.com/office/drawing/2014/main" id="{E7D3E689-2BD1-43EC-93B4-5DFED2F20B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28438" y="754184"/>
            <a:ext cx="963562" cy="1281538"/>
          </a:xfrm>
          <a:prstGeom prst="rect">
            <a:avLst/>
          </a:prstGeom>
        </p:spPr>
      </p:pic>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mediacall" presetSubtype="0" fill="hold" nodeType="withEffect">
                                  <p:stCondLst>
                                    <p:cond delay="0"/>
                                  </p:stCondLst>
                                  <p:childTnLst>
                                    <p:cmd type="call" cmd="playFrom(0.0)">
                                      <p:cBhvr>
                                        <p:cTn id="48"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17/02/2024 08:46</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pic>
        <p:nvPicPr>
          <p:cNvPr id="12" name="Picture 11">
            <a:extLst>
              <a:ext uri="{FF2B5EF4-FFF2-40B4-BE49-F238E27FC236}">
                <a16:creationId xmlns:a16="http://schemas.microsoft.com/office/drawing/2014/main" id="{52E682FA-560A-49CC-94F0-7127822319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754831"/>
            <a:ext cx="752244" cy="817814"/>
          </a:xfrm>
          <a:prstGeom prst="rect">
            <a:avLst/>
          </a:prstGeom>
        </p:spPr>
      </p:pic>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7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7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8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8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8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9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9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9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4"/>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17/02/2024 08:46</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15</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
        <p:nvSpPr>
          <p:cNvPr id="3" name="Rectangle 2">
            <a:extLst>
              <a:ext uri="{FF2B5EF4-FFF2-40B4-BE49-F238E27FC236}">
                <a16:creationId xmlns:a16="http://schemas.microsoft.com/office/drawing/2014/main" id="{BD589878-C6EF-4D3B-8E3C-097D572150EB}"/>
              </a:ext>
            </a:extLst>
          </p:cNvPr>
          <p:cNvSpPr/>
          <p:nvPr/>
        </p:nvSpPr>
        <p:spPr>
          <a:xfrm>
            <a:off x="207862" y="1166876"/>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ADEE9E93-43F6-4FB8-AC07-37603EA1044C}"/>
              </a:ext>
            </a:extLst>
          </p:cNvPr>
          <p:cNvSpPr/>
          <p:nvPr/>
        </p:nvSpPr>
        <p:spPr>
          <a:xfrm>
            <a:off x="1879926" y="1177923"/>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Arrow Connector 19">
            <a:extLst>
              <a:ext uri="{FF2B5EF4-FFF2-40B4-BE49-F238E27FC236}">
                <a16:creationId xmlns:a16="http://schemas.microsoft.com/office/drawing/2014/main" id="{B1CA2A42-435F-4439-A60F-E991662F4F7A}"/>
              </a:ext>
            </a:extLst>
          </p:cNvPr>
          <p:cNvCxnSpPr/>
          <p:nvPr/>
        </p:nvCxnSpPr>
        <p:spPr>
          <a:xfrm flipH="1">
            <a:off x="9785555" y="5242419"/>
            <a:ext cx="196645" cy="7437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3"/>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par>
                                <p:cTn id="99" presetID="1" presetClass="exit" presetSubtype="0" fill="hold" grpId="1" nodeType="withEffect">
                                  <p:stCondLst>
                                    <p:cond delay="0"/>
                                  </p:stCondLst>
                                  <p:childTnLst>
                                    <p:set>
                                      <p:cBhvr>
                                        <p:cTn id="100" dur="1" fill="hold">
                                          <p:stCondLst>
                                            <p:cond delay="0"/>
                                          </p:stCondLst>
                                        </p:cTn>
                                        <p:tgtEl>
                                          <p:spTgt spid="7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 presetClass="entr" presetSubtype="2" repeatCount="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 calcmode="lin" valueType="num">
                                      <p:cBhvr additive="base">
                                        <p:cTn id="105" dur="500" fill="hold"/>
                                        <p:tgtEl>
                                          <p:spTgt spid="5"/>
                                        </p:tgtEl>
                                        <p:attrNameLst>
                                          <p:attrName>ppt_x</p:attrName>
                                        </p:attrNameLst>
                                      </p:cBhvr>
                                      <p:tavLst>
                                        <p:tav tm="0">
                                          <p:val>
                                            <p:strVal val="1+#ppt_w/2"/>
                                          </p:val>
                                        </p:tav>
                                        <p:tav tm="100000">
                                          <p:val>
                                            <p:strVal val="#ppt_x"/>
                                          </p:val>
                                        </p:tav>
                                      </p:tavLst>
                                    </p:anim>
                                    <p:anim calcmode="lin" valueType="num">
                                      <p:cBhvr additive="base">
                                        <p:cTn id="106" dur="500" fill="hold"/>
                                        <p:tgtEl>
                                          <p:spTgt spid="5"/>
                                        </p:tgtEl>
                                        <p:attrNameLst>
                                          <p:attrName>ppt_y</p:attrName>
                                        </p:attrNameLst>
                                      </p:cBhvr>
                                      <p:tavLst>
                                        <p:tav tm="0">
                                          <p:val>
                                            <p:strVal val="#ppt_y"/>
                                          </p:val>
                                        </p:tav>
                                        <p:tav tm="100000">
                                          <p:val>
                                            <p:strVal val="#ppt_y"/>
                                          </p:val>
                                        </p:tav>
                                      </p:tavLst>
                                    </p:anim>
                                  </p:childTnLst>
                                </p:cTn>
                              </p:par>
                              <p:par>
                                <p:cTn id="107" presetID="1" presetClass="exit"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P spid="3" grpId="0" animBg="1"/>
      <p:bldP spid="3" grpId="1" animBg="1"/>
      <p:bldP spid="70" grpId="0" animBg="1"/>
      <p:bldP spid="7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17/02/2024 08:46</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17/02/2024 08:46</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18</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19</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6318854" y="893164"/>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
        <p:nvSpPr>
          <p:cNvPr id="3" name="Rectangle 2">
            <a:extLst>
              <a:ext uri="{FF2B5EF4-FFF2-40B4-BE49-F238E27FC236}">
                <a16:creationId xmlns:a16="http://schemas.microsoft.com/office/drawing/2014/main" id="{1A89C9AB-6A97-4C06-9F93-F2C1565C0FEE}"/>
              </a:ext>
            </a:extLst>
          </p:cNvPr>
          <p:cNvSpPr/>
          <p:nvPr/>
        </p:nvSpPr>
        <p:spPr>
          <a:xfrm>
            <a:off x="1054213" y="1542540"/>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36">
            <a:extLst>
              <a:ext uri="{FF2B5EF4-FFF2-40B4-BE49-F238E27FC236}">
                <a16:creationId xmlns:a16="http://schemas.microsoft.com/office/drawing/2014/main" id="{8DE53AD0-1AE2-4751-802A-DC92087C0A78}"/>
              </a:ext>
            </a:extLst>
          </p:cNvPr>
          <p:cNvSpPr/>
          <p:nvPr/>
        </p:nvSpPr>
        <p:spPr>
          <a:xfrm>
            <a:off x="1008660" y="5261879"/>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3"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413325" y="1710705"/>
            <a:ext cx="1247434" cy="1659808"/>
          </a:xfrm>
          <a:prstGeom prst="rect">
            <a:avLst/>
          </a:prstGeom>
        </p:spPr>
      </p:pic>
      <p:pic>
        <p:nvPicPr>
          <p:cNvPr id="29" name="Picture 28">
            <a:extLst>
              <a:ext uri="{FF2B5EF4-FFF2-40B4-BE49-F238E27FC236}">
                <a16:creationId xmlns:a16="http://schemas.microsoft.com/office/drawing/2014/main" id="{3EB400B1-A79F-46E2-8C23-5D61750B0C87}"/>
              </a:ext>
            </a:extLst>
          </p:cNvPr>
          <p:cNvPicPr>
            <a:picLocks noChangeAspect="1"/>
          </p:cNvPicPr>
          <p:nvPr/>
        </p:nvPicPr>
        <p:blipFill>
          <a:blip r:embed="rId5"/>
          <a:stretch>
            <a:fillRect/>
          </a:stretch>
        </p:blipFill>
        <p:spPr>
          <a:xfrm>
            <a:off x="45992" y="16934"/>
            <a:ext cx="2540905" cy="875679"/>
          </a:xfrm>
          <a:prstGeom prst="rect">
            <a:avLst/>
          </a:prstGeom>
        </p:spPr>
      </p:pic>
      <p:pic>
        <p:nvPicPr>
          <p:cNvPr id="30" name="Picture 29">
            <a:extLst>
              <a:ext uri="{FF2B5EF4-FFF2-40B4-BE49-F238E27FC236}">
                <a16:creationId xmlns:a16="http://schemas.microsoft.com/office/drawing/2014/main" id="{449418A6-7A5F-4585-A478-B3DC1385E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pic>
        <p:nvPicPr>
          <p:cNvPr id="31" name="Picture 30">
            <a:extLst>
              <a:ext uri="{FF2B5EF4-FFF2-40B4-BE49-F238E27FC236}">
                <a16:creationId xmlns:a16="http://schemas.microsoft.com/office/drawing/2014/main" id="{1FAD1271-E341-4C1F-AE3A-8D5A0F1C0CDC}"/>
              </a:ext>
            </a:extLst>
          </p:cNvPr>
          <p:cNvPicPr>
            <a:picLocks noChangeAspect="1"/>
          </p:cNvPicPr>
          <p:nvPr/>
        </p:nvPicPr>
        <p:blipFill>
          <a:blip r:embed="rId7"/>
          <a:stretch>
            <a:fillRect/>
          </a:stretch>
        </p:blipFill>
        <p:spPr>
          <a:xfrm>
            <a:off x="10569659" y="6358885"/>
            <a:ext cx="1568282" cy="362590"/>
          </a:xfrm>
          <a:prstGeom prst="rect">
            <a:avLst/>
          </a:prstGeom>
        </p:spPr>
      </p:pic>
      <p:pic>
        <p:nvPicPr>
          <p:cNvPr id="33" name="Picture 32">
            <a:extLst>
              <a:ext uri="{FF2B5EF4-FFF2-40B4-BE49-F238E27FC236}">
                <a16:creationId xmlns:a16="http://schemas.microsoft.com/office/drawing/2014/main" id="{948053D4-5F88-490C-8F72-11D4E64D5D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66" y="5600254"/>
            <a:ext cx="1666875" cy="1171575"/>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mt="50000"/>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20</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37" name="Picture 36">
            <a:extLst>
              <a:ext uri="{FF2B5EF4-FFF2-40B4-BE49-F238E27FC236}">
                <a16:creationId xmlns:a16="http://schemas.microsoft.com/office/drawing/2014/main" id="{185970FB-4B0C-4DDA-84DF-64039A288978}"/>
              </a:ext>
            </a:extLst>
          </p:cNvPr>
          <p:cNvPicPr/>
          <p:nvPr/>
        </p:nvPicPr>
        <p:blipFill rotWithShape="1">
          <a:blip r:embed="rId3" cstate="print">
            <a:extLst>
              <a:ext uri="{28A0092B-C50C-407E-A947-70E740481C1C}">
                <a14:useLocalDpi xmlns:a14="http://schemas.microsoft.com/office/drawing/2010/main" val="0"/>
              </a:ext>
            </a:extLst>
          </a:blip>
          <a:srcRect l="12030" t="78689" r="62152" b="49"/>
          <a:stretch/>
        </p:blipFill>
        <p:spPr bwMode="auto">
          <a:xfrm>
            <a:off x="781394" y="4445394"/>
            <a:ext cx="2546324" cy="2093518"/>
          </a:xfrm>
          <a:prstGeom prst="rect">
            <a:avLst/>
          </a:prstGeom>
          <a:noFill/>
          <a:ln>
            <a:noFill/>
          </a:ln>
        </p:spPr>
      </p:pic>
      <p:pic>
        <p:nvPicPr>
          <p:cNvPr id="39" name="Picture 38">
            <a:extLst>
              <a:ext uri="{FF2B5EF4-FFF2-40B4-BE49-F238E27FC236}">
                <a16:creationId xmlns:a16="http://schemas.microsoft.com/office/drawing/2014/main" id="{A26F89D5-8D66-4D46-9ABD-FBA92FE297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61" t="7383" r="63739" b="74043"/>
          <a:stretch/>
        </p:blipFill>
        <p:spPr bwMode="auto">
          <a:xfrm>
            <a:off x="482091" y="1443294"/>
            <a:ext cx="2816549" cy="2048400"/>
          </a:xfrm>
          <a:prstGeom prst="rect">
            <a:avLst/>
          </a:prstGeom>
          <a:noFill/>
          <a:ln>
            <a:noFill/>
          </a:ln>
        </p:spPr>
      </p:pic>
      <p:pic>
        <p:nvPicPr>
          <p:cNvPr id="40" name="Picture 39">
            <a:extLst>
              <a:ext uri="{FF2B5EF4-FFF2-40B4-BE49-F238E27FC236}">
                <a16:creationId xmlns:a16="http://schemas.microsoft.com/office/drawing/2014/main" id="{A67DF785-B599-4126-B8F8-1742827B2CFA}"/>
              </a:ext>
            </a:extLst>
          </p:cNvPr>
          <p:cNvPicPr>
            <a:picLocks noChangeAspect="1"/>
          </p:cNvPicPr>
          <p:nvPr/>
        </p:nvPicPr>
        <p:blipFill>
          <a:blip r:embed="rId8"/>
          <a:stretch>
            <a:fillRect/>
          </a:stretch>
        </p:blipFill>
        <p:spPr>
          <a:xfrm>
            <a:off x="6318854" y="893164"/>
            <a:ext cx="3203547" cy="1193240"/>
          </a:xfrm>
          <a:prstGeom prst="rect">
            <a:avLst/>
          </a:prstGeom>
        </p:spPr>
      </p:pic>
    </p:spTree>
    <p:extLst>
      <p:ext uri="{BB962C8B-B14F-4D97-AF65-F5344CB8AC3E}">
        <p14:creationId xmlns:p14="http://schemas.microsoft.com/office/powerpoint/2010/main" val="88662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21</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26" name="Picture 25">
            <a:extLst>
              <a:ext uri="{FF2B5EF4-FFF2-40B4-BE49-F238E27FC236}">
                <a16:creationId xmlns:a16="http://schemas.microsoft.com/office/drawing/2014/main" id="{09FEEB1C-9C47-415B-98D6-35313691BD58}"/>
              </a:ext>
            </a:extLst>
          </p:cNvPr>
          <p:cNvPicPr>
            <a:picLocks noChangeAspect="1"/>
          </p:cNvPicPr>
          <p:nvPr/>
        </p:nvPicPr>
        <p:blipFill>
          <a:blip r:embed="rId8"/>
          <a:stretch>
            <a:fillRect/>
          </a:stretch>
        </p:blipFill>
        <p:spPr>
          <a:xfrm>
            <a:off x="6318854" y="893164"/>
            <a:ext cx="3203547" cy="1193240"/>
          </a:xfrm>
          <a:prstGeom prst="rect">
            <a:avLst/>
          </a:prstGeom>
        </p:spPr>
      </p:pic>
      <p:sp>
        <p:nvSpPr>
          <p:cNvPr id="27" name="TextBox 26">
            <a:extLst>
              <a:ext uri="{FF2B5EF4-FFF2-40B4-BE49-F238E27FC236}">
                <a16:creationId xmlns:a16="http://schemas.microsoft.com/office/drawing/2014/main" id="{E10A1C81-0FCB-46FE-B936-12BD862D750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31" name="TextBox 30">
            <a:extLst>
              <a:ext uri="{FF2B5EF4-FFF2-40B4-BE49-F238E27FC236}">
                <a16:creationId xmlns:a16="http://schemas.microsoft.com/office/drawing/2014/main" id="{A15E77C7-BBEB-4D3F-8622-B26D4E6C3CB2}"/>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36" name="TextBox 35">
            <a:extLst>
              <a:ext uri="{FF2B5EF4-FFF2-40B4-BE49-F238E27FC236}">
                <a16:creationId xmlns:a16="http://schemas.microsoft.com/office/drawing/2014/main" id="{9BDAF1BD-7AE4-4CE5-816A-4CF1993E2680}"/>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spTree>
    <p:extLst>
      <p:ext uri="{BB962C8B-B14F-4D97-AF65-F5344CB8AC3E}">
        <p14:creationId xmlns:p14="http://schemas.microsoft.com/office/powerpoint/2010/main" val="1877573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17/02/2024 08:46</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22</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285886" y="3864158"/>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81428" y="4972062"/>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 and conclusion</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195559" y="2278803"/>
            <a:ext cx="1585644" cy="1578242"/>
          </a:xfrm>
          <a:prstGeom prst="rect">
            <a:avLst/>
          </a:prstGeom>
        </p:spPr>
      </p:pic>
      <p:sp>
        <p:nvSpPr>
          <p:cNvPr id="37" name="TextBox 36">
            <a:extLst>
              <a:ext uri="{FF2B5EF4-FFF2-40B4-BE49-F238E27FC236}">
                <a16:creationId xmlns:a16="http://schemas.microsoft.com/office/drawing/2014/main" id="{0FBB814B-3693-4925-AB4C-983C8D41F63F}"/>
              </a:ext>
            </a:extLst>
          </p:cNvPr>
          <p:cNvSpPr txBox="1"/>
          <p:nvPr/>
        </p:nvSpPr>
        <p:spPr>
          <a:xfrm>
            <a:off x="133028" y="2841736"/>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105414" y="1355473"/>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91785" y="1363423"/>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98289" y="5694302"/>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6" name="TextBox 25">
            <a:extLst>
              <a:ext uri="{FF2B5EF4-FFF2-40B4-BE49-F238E27FC236}">
                <a16:creationId xmlns:a16="http://schemas.microsoft.com/office/drawing/2014/main" id="{63A5378E-AEFF-4B61-829E-8506CAFBCD05}"/>
              </a:ext>
            </a:extLst>
          </p:cNvPr>
          <p:cNvSpPr txBox="1"/>
          <p:nvPr/>
        </p:nvSpPr>
        <p:spPr>
          <a:xfrm>
            <a:off x="439903" y="2296663"/>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09840" y="922377"/>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38439" y="904545"/>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17/02/2024 08:46</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23</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5" cstate="print">
            <a:extLst>
              <a:ext uri="{28A0092B-C50C-407E-A947-70E740481C1C}">
                <a14:useLocalDpi xmlns:a14="http://schemas.microsoft.com/office/drawing/2010/main" val="0"/>
              </a:ext>
            </a:extLst>
          </a:blip>
          <a:srcRect t="4505" r="54261"/>
          <a:stretch/>
        </p:blipFill>
        <p:spPr bwMode="auto">
          <a:xfrm>
            <a:off x="10015166" y="2708063"/>
            <a:ext cx="1680978" cy="3503976"/>
          </a:xfrm>
          <a:prstGeom prst="rect">
            <a:avLst/>
          </a:prstGeom>
          <a:noFill/>
          <a:ln>
            <a:noFill/>
          </a:ln>
        </p:spPr>
      </p:pic>
      <p:pic>
        <p:nvPicPr>
          <p:cNvPr id="29" name="Picture 28">
            <a:extLst>
              <a:ext uri="{FF2B5EF4-FFF2-40B4-BE49-F238E27FC236}">
                <a16:creationId xmlns:a16="http://schemas.microsoft.com/office/drawing/2014/main" id="{B7CC7BAD-2B01-4897-B855-F2B0A4AC9E0B}"/>
              </a:ext>
            </a:extLst>
          </p:cNvPr>
          <p:cNvPicPr>
            <a:picLocks noChangeAspect="1"/>
          </p:cNvPicPr>
          <p:nvPr/>
        </p:nvPicPr>
        <p:blipFill rotWithShape="1">
          <a:blip r:embed="rId6"/>
          <a:srcRect l="5267" r="-28"/>
          <a:stretch/>
        </p:blipFill>
        <p:spPr>
          <a:xfrm>
            <a:off x="658570" y="1174924"/>
            <a:ext cx="1823835" cy="1066050"/>
          </a:xfrm>
          <a:prstGeom prst="rect">
            <a:avLst/>
          </a:prstGeom>
        </p:spPr>
      </p:pic>
      <p:sp>
        <p:nvSpPr>
          <p:cNvPr id="30" name="TextBox 29">
            <a:extLst>
              <a:ext uri="{FF2B5EF4-FFF2-40B4-BE49-F238E27FC236}">
                <a16:creationId xmlns:a16="http://schemas.microsoft.com/office/drawing/2014/main" id="{62EA340E-E307-4381-BAD1-D8FDC2A66BAD}"/>
              </a:ext>
            </a:extLst>
          </p:cNvPr>
          <p:cNvSpPr txBox="1"/>
          <p:nvPr/>
        </p:nvSpPr>
        <p:spPr>
          <a:xfrm>
            <a:off x="373806" y="868330"/>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pic>
        <p:nvPicPr>
          <p:cNvPr id="31" name="Picture 30">
            <a:extLst>
              <a:ext uri="{FF2B5EF4-FFF2-40B4-BE49-F238E27FC236}">
                <a16:creationId xmlns:a16="http://schemas.microsoft.com/office/drawing/2014/main" id="{08D98558-C8A9-4F78-A91C-2D25F407CC91}"/>
              </a:ext>
            </a:extLst>
          </p:cNvPr>
          <p:cNvPicPr>
            <a:picLocks noChangeAspect="1"/>
          </p:cNvPicPr>
          <p:nvPr/>
        </p:nvPicPr>
        <p:blipFill>
          <a:blip r:embed="rId7"/>
          <a:stretch>
            <a:fillRect/>
          </a:stretch>
        </p:blipFill>
        <p:spPr>
          <a:xfrm>
            <a:off x="3487804" y="2568750"/>
            <a:ext cx="2194590" cy="1838634"/>
          </a:xfrm>
          <a:prstGeom prst="rect">
            <a:avLst/>
          </a:prstGeom>
        </p:spPr>
      </p:pic>
      <p:sp>
        <p:nvSpPr>
          <p:cNvPr id="38" name="TextBox 37">
            <a:extLst>
              <a:ext uri="{FF2B5EF4-FFF2-40B4-BE49-F238E27FC236}">
                <a16:creationId xmlns:a16="http://schemas.microsoft.com/office/drawing/2014/main" id="{61F21A41-3BEF-4319-85A8-2F874CC1FEC4}"/>
              </a:ext>
            </a:extLst>
          </p:cNvPr>
          <p:cNvSpPr txBox="1"/>
          <p:nvPr/>
        </p:nvSpPr>
        <p:spPr>
          <a:xfrm>
            <a:off x="3170402" y="1363423"/>
            <a:ext cx="2953719" cy="923330"/>
          </a:xfrm>
          <a:prstGeom prst="rect">
            <a:avLst/>
          </a:prstGeom>
          <a:noFill/>
        </p:spPr>
        <p:txBody>
          <a:bodyPr wrap="square">
            <a:spAutoFit/>
          </a:bodyPr>
          <a:lstStyle/>
          <a:p>
            <a:pPr algn="just"/>
            <a:r>
              <a:rPr lang="en-US" sz="1800" b="1" dirty="0">
                <a:latin typeface="Georgia" panose="02040502050405020303" pitchFamily="18" charset="0"/>
              </a:rPr>
              <a:t>FrA </a:t>
            </a:r>
            <a:r>
              <a:rPr lang="en-US" sz="1800" dirty="0">
                <a:latin typeface="Georgia" panose="02040502050405020303" pitchFamily="18" charset="0"/>
              </a:rPr>
              <a:t>encodes </a:t>
            </a:r>
            <a:r>
              <a:rPr lang="en-US" sz="1800" b="1" dirty="0">
                <a:latin typeface="Georgia" panose="02040502050405020303" pitchFamily="18" charset="0"/>
              </a:rPr>
              <a:t>expectation</a:t>
            </a:r>
            <a:r>
              <a:rPr lang="en-US" sz="1800" dirty="0">
                <a:latin typeface="Georgia" panose="02040502050405020303" pitchFamily="18" charset="0"/>
              </a:rPr>
              <a:t> and </a:t>
            </a:r>
            <a:r>
              <a:rPr lang="en-US" sz="1800" b="1" dirty="0">
                <a:latin typeface="Georgia" panose="02040502050405020303" pitchFamily="18" charset="0"/>
              </a:rPr>
              <a:t>evaluation</a:t>
            </a:r>
            <a:r>
              <a:rPr lang="en-US" sz="1800" dirty="0">
                <a:latin typeface="Georgia" panose="02040502050405020303" pitchFamily="18" charset="0"/>
              </a:rPr>
              <a:t> of </a:t>
            </a:r>
            <a:r>
              <a:rPr lang="en-US" sz="1800" b="1" dirty="0">
                <a:latin typeface="Georgia" panose="02040502050405020303" pitchFamily="18" charset="0"/>
              </a:rPr>
              <a:t>reward</a:t>
            </a:r>
          </a:p>
        </p:txBody>
      </p:sp>
      <p:sp>
        <p:nvSpPr>
          <p:cNvPr id="40" name="TextBox 39">
            <a:extLst>
              <a:ext uri="{FF2B5EF4-FFF2-40B4-BE49-F238E27FC236}">
                <a16:creationId xmlns:a16="http://schemas.microsoft.com/office/drawing/2014/main" id="{3FDDCDD1-7D95-4E52-945A-5F10EC87F9A1}"/>
              </a:ext>
            </a:extLst>
          </p:cNvPr>
          <p:cNvSpPr txBox="1"/>
          <p:nvPr/>
        </p:nvSpPr>
        <p:spPr>
          <a:xfrm>
            <a:off x="3346020" y="902151"/>
            <a:ext cx="2649398" cy="369332"/>
          </a:xfrm>
          <a:prstGeom prst="rect">
            <a:avLst/>
          </a:prstGeom>
          <a:noFill/>
        </p:spPr>
        <p:txBody>
          <a:bodyPr wrap="square">
            <a:spAutoFit/>
          </a:bodyPr>
          <a:lstStyle/>
          <a:p>
            <a:r>
              <a:rPr lang="en-US" sz="1800" u="sng" dirty="0">
                <a:latin typeface="Georgia" panose="02040502050405020303" pitchFamily="18" charset="0"/>
              </a:rPr>
              <a:t>Frontal region A (FrA)</a:t>
            </a:r>
            <a:endParaRPr lang="en-DE" u="sng" dirty="0"/>
          </a:p>
        </p:txBody>
      </p:sp>
      <p:pic>
        <p:nvPicPr>
          <p:cNvPr id="42" name="Picture 41">
            <a:extLst>
              <a:ext uri="{FF2B5EF4-FFF2-40B4-BE49-F238E27FC236}">
                <a16:creationId xmlns:a16="http://schemas.microsoft.com/office/drawing/2014/main" id="{E88F002E-288D-4204-8487-D5AC5C11DC34}"/>
              </a:ext>
            </a:extLst>
          </p:cNvPr>
          <p:cNvPicPr>
            <a:picLocks noChangeAspect="1"/>
          </p:cNvPicPr>
          <p:nvPr/>
        </p:nvPicPr>
        <p:blipFill>
          <a:blip r:embed="rId8"/>
          <a:stretch>
            <a:fillRect/>
          </a:stretch>
        </p:blipFill>
        <p:spPr>
          <a:xfrm>
            <a:off x="7351839" y="3647740"/>
            <a:ext cx="1931792" cy="1316372"/>
          </a:xfrm>
          <a:prstGeom prst="rect">
            <a:avLst/>
          </a:prstGeom>
        </p:spPr>
      </p:pic>
      <p:sp>
        <p:nvSpPr>
          <p:cNvPr id="44" name="TextBox 43">
            <a:extLst>
              <a:ext uri="{FF2B5EF4-FFF2-40B4-BE49-F238E27FC236}">
                <a16:creationId xmlns:a16="http://schemas.microsoft.com/office/drawing/2014/main" id="{1F060C56-4E2E-4E1F-965A-8D08343E5B0D}"/>
              </a:ext>
            </a:extLst>
          </p:cNvPr>
          <p:cNvSpPr txBox="1"/>
          <p:nvPr/>
        </p:nvSpPr>
        <p:spPr>
          <a:xfrm>
            <a:off x="3137266" y="4644218"/>
            <a:ext cx="2953719" cy="923330"/>
          </a:xfrm>
          <a:prstGeom prst="rect">
            <a:avLst/>
          </a:prstGeom>
          <a:noFill/>
        </p:spPr>
        <p:txBody>
          <a:bodyPr wrap="square">
            <a:spAutoFit/>
          </a:bodyPr>
          <a:lstStyle/>
          <a:p>
            <a:pPr algn="just"/>
            <a:r>
              <a:rPr lang="en-US" sz="1800" dirty="0">
                <a:latin typeface="Georgia" panose="02040502050405020303" pitchFamily="18" charset="0"/>
              </a:rPr>
              <a:t>Distinct spatiotemporal activity that varies based on the animal’s behaviour</a:t>
            </a:r>
          </a:p>
        </p:txBody>
      </p:sp>
    </p:spTree>
    <p:extLst>
      <p:ext uri="{BB962C8B-B14F-4D97-AF65-F5344CB8AC3E}">
        <p14:creationId xmlns:p14="http://schemas.microsoft.com/office/powerpoint/2010/main" val="22506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0" grpId="0"/>
      <p:bldP spid="26" grpId="0"/>
      <p:bldP spid="27" grpId="0"/>
      <p:bldP spid="28" grpId="0"/>
      <p:bldP spid="30" grpId="0"/>
      <p:bldP spid="38" grpId="0"/>
      <p:bldP spid="40"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1" y="728506"/>
            <a:ext cx="7296152"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Perspectives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63473" y="825590"/>
            <a:ext cx="5932528"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Reinforcement learning based modeling</a:t>
            </a:r>
          </a:p>
          <a:p>
            <a:pPr algn="just">
              <a:lnSpc>
                <a:spcPct val="150000"/>
              </a:lnSpc>
            </a:pPr>
            <a:r>
              <a:rPr lang="en-US" sz="2400" dirty="0">
                <a:latin typeface="Georgia" panose="02040502050405020303" pitchFamily="18" charset="0"/>
              </a:rPr>
              <a:t>Optogenetic intervention – dopamine circuit?</a:t>
            </a:r>
          </a:p>
          <a:p>
            <a:pPr algn="just">
              <a:lnSpc>
                <a:spcPct val="150000"/>
              </a:lnSpc>
            </a:pPr>
            <a:r>
              <a:rPr lang="en-US" sz="2400" dirty="0">
                <a:latin typeface="Georgia" panose="02040502050405020303" pitchFamily="18" charset="0"/>
              </a:rPr>
              <a:t>Spectral analysis </a:t>
            </a:r>
          </a:p>
          <a:p>
            <a:pPr algn="just">
              <a:lnSpc>
                <a:spcPct val="150000"/>
              </a:lnSpc>
            </a:pPr>
            <a:r>
              <a:rPr lang="en-US" sz="2400" dirty="0">
                <a:latin typeface="Georgia" panose="02040502050405020303" pitchFamily="18" charset="0"/>
              </a:rPr>
              <a:t>Comparative foraging task in humans using high-field fMRI – layer specific analysis</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17/02/2024 08:46</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24</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
        <p:nvSpPr>
          <p:cNvPr id="17" name="Content Placeholder 2">
            <a:extLst>
              <a:ext uri="{FF2B5EF4-FFF2-40B4-BE49-F238E27FC236}">
                <a16:creationId xmlns:a16="http://schemas.microsoft.com/office/drawing/2014/main" id="{40FA79ED-51D5-45D2-8CA3-0EF746770BFC}"/>
              </a:ext>
            </a:extLst>
          </p:cNvPr>
          <p:cNvSpPr txBox="1">
            <a:spLocks/>
          </p:cNvSpPr>
          <p:nvPr/>
        </p:nvSpPr>
        <p:spPr>
          <a:xfrm>
            <a:off x="7155111" y="2525860"/>
            <a:ext cx="5789057"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350" dirty="0">
                <a:latin typeface="Georgia" panose="02040502050405020303" pitchFamily="18" charset="0"/>
              </a:rPr>
              <a:t>How is it helpful for humans???</a:t>
            </a: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17/02/2024 09:00</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25</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Acknowledgements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362926" y="1824771"/>
            <a:ext cx="3388300" cy="2805063"/>
          </a:xfrm>
          <a:prstGeom prst="rect">
            <a:avLst/>
          </a:prstGeom>
          <a:noFill/>
        </p:spPr>
        <p:txBody>
          <a:bodyPr wrap="none" rtlCol="0">
            <a:spAutoFit/>
          </a:bodyPr>
          <a:lstStyle/>
          <a:p>
            <a:pPr>
              <a:lnSpc>
                <a:spcPct val="150000"/>
              </a:lnSpc>
            </a:pPr>
            <a:r>
              <a:rPr lang="en-US" sz="2400" b="1" dirty="0" err="1"/>
              <a:t>CortXplorer</a:t>
            </a:r>
            <a:r>
              <a:rPr lang="en-US" sz="2400" b="1" dirty="0"/>
              <a:t> group</a:t>
            </a:r>
          </a:p>
          <a:p>
            <a:pPr>
              <a:lnSpc>
                <a:spcPct val="150000"/>
              </a:lnSpc>
            </a:pPr>
            <a:r>
              <a:rPr lang="en-US" sz="2400" dirty="0"/>
              <a:t>Prof. Max Happel</a:t>
            </a:r>
          </a:p>
          <a:p>
            <a:pPr>
              <a:lnSpc>
                <a:spcPct val="150000"/>
              </a:lnSpc>
            </a:pPr>
            <a:r>
              <a:rPr lang="en-US" sz="2400" dirty="0"/>
              <a:t>Parthiban </a:t>
            </a:r>
            <a:r>
              <a:rPr lang="en-US" sz="2400" dirty="0" err="1"/>
              <a:t>Saravanakumar</a:t>
            </a:r>
            <a:endParaRPr lang="en-US" sz="2400" dirty="0"/>
          </a:p>
          <a:p>
            <a:pPr>
              <a:lnSpc>
                <a:spcPct val="150000"/>
              </a:lnSpc>
            </a:pPr>
            <a:r>
              <a:rPr lang="en-US" sz="2400" dirty="0"/>
              <a:t>Ebru </a:t>
            </a:r>
            <a:r>
              <a:rPr lang="en-US" sz="2400" dirty="0" err="1"/>
              <a:t>Acun</a:t>
            </a:r>
            <a:endParaRPr lang="en-US" sz="2400" dirty="0"/>
          </a:p>
          <a:p>
            <a:pPr>
              <a:lnSpc>
                <a:spcPct val="150000"/>
              </a:lnSpc>
            </a:pPr>
            <a:r>
              <a:rPr lang="en-US" sz="2400" dirty="0"/>
              <a:t>Katrina Deane</a:t>
            </a:r>
            <a:endParaRPr lang="en-DE" sz="2400" dirty="0"/>
          </a:p>
        </p:txBody>
      </p:sp>
      <p:sp>
        <p:nvSpPr>
          <p:cNvPr id="10" name="TextBox 9">
            <a:extLst>
              <a:ext uri="{FF2B5EF4-FFF2-40B4-BE49-F238E27FC236}">
                <a16:creationId xmlns:a16="http://schemas.microsoft.com/office/drawing/2014/main" id="{3ED9F37D-F0BD-4E7B-A663-9895F2FF80B9}"/>
              </a:ext>
            </a:extLst>
          </p:cNvPr>
          <p:cNvSpPr txBox="1"/>
          <p:nvPr/>
        </p:nvSpPr>
        <p:spPr>
          <a:xfrm>
            <a:off x="4157566" y="1910165"/>
            <a:ext cx="2817438" cy="2251065"/>
          </a:xfrm>
          <a:prstGeom prst="rect">
            <a:avLst/>
          </a:prstGeom>
          <a:noFill/>
        </p:spPr>
        <p:txBody>
          <a:bodyPr wrap="none" rtlCol="0">
            <a:spAutoFit/>
          </a:bodyPr>
          <a:lstStyle/>
          <a:p>
            <a:pPr>
              <a:lnSpc>
                <a:spcPct val="150000"/>
              </a:lnSpc>
            </a:pPr>
            <a:r>
              <a:rPr lang="en-US" sz="2400" b="1" dirty="0"/>
              <a:t>SPL Department, LIN</a:t>
            </a:r>
          </a:p>
          <a:p>
            <a:pPr>
              <a:lnSpc>
                <a:spcPct val="150000"/>
              </a:lnSpc>
            </a:pPr>
            <a:r>
              <a:rPr lang="en-US" sz="2400" dirty="0"/>
              <a:t>Prof. Frank Ohl</a:t>
            </a:r>
          </a:p>
          <a:p>
            <a:pPr>
              <a:lnSpc>
                <a:spcPct val="150000"/>
              </a:lnSpc>
            </a:pPr>
            <a:r>
              <a:rPr lang="en-GB" sz="2400" dirty="0"/>
              <a:t>PD </a:t>
            </a:r>
            <a:r>
              <a:rPr lang="en-GB" sz="2400" dirty="0" err="1"/>
              <a:t>Dr.</a:t>
            </a:r>
            <a:r>
              <a:rPr lang="en-GB" sz="2400" dirty="0"/>
              <a:t> </a:t>
            </a:r>
            <a:r>
              <a:rPr lang="en-GB" sz="2400" dirty="0" err="1"/>
              <a:t>Maike</a:t>
            </a:r>
            <a:r>
              <a:rPr lang="en-GB" sz="2400" dirty="0"/>
              <a:t> Vollmer</a:t>
            </a:r>
            <a:endParaRPr lang="en-US" sz="2400" dirty="0"/>
          </a:p>
          <a:p>
            <a:pPr>
              <a:lnSpc>
                <a:spcPct val="150000"/>
              </a:lnSpc>
            </a:pPr>
            <a:r>
              <a:rPr lang="en-US" sz="2400" dirty="0"/>
              <a:t>Ms. </a:t>
            </a:r>
            <a:r>
              <a:rPr lang="en-US" sz="2400" dirty="0" err="1"/>
              <a:t>Beate</a:t>
            </a:r>
            <a:r>
              <a:rPr lang="en-US" sz="2400" dirty="0"/>
              <a:t> Traore</a:t>
            </a:r>
          </a:p>
        </p:txBody>
      </p:sp>
      <p:sp>
        <p:nvSpPr>
          <p:cNvPr id="11" name="TextBox 10">
            <a:extLst>
              <a:ext uri="{FF2B5EF4-FFF2-40B4-BE49-F238E27FC236}">
                <a16:creationId xmlns:a16="http://schemas.microsoft.com/office/drawing/2014/main" id="{18670493-F39F-4133-8C7E-C20F54EF73C9}"/>
              </a:ext>
            </a:extLst>
          </p:cNvPr>
          <p:cNvSpPr txBox="1"/>
          <p:nvPr/>
        </p:nvSpPr>
        <p:spPr>
          <a:xfrm>
            <a:off x="7525115" y="1900811"/>
            <a:ext cx="4046044" cy="1697068"/>
          </a:xfrm>
          <a:prstGeom prst="rect">
            <a:avLst/>
          </a:prstGeom>
          <a:noFill/>
        </p:spPr>
        <p:txBody>
          <a:bodyPr wrap="none" rtlCol="0">
            <a:spAutoFit/>
          </a:bodyPr>
          <a:lstStyle/>
          <a:p>
            <a:pPr>
              <a:lnSpc>
                <a:spcPct val="150000"/>
              </a:lnSpc>
            </a:pPr>
            <a:r>
              <a:rPr lang="en-US" sz="2400" b="1" dirty="0" err="1"/>
              <a:t>Institut</a:t>
            </a:r>
            <a:r>
              <a:rPr lang="en-US" sz="2400" b="1" dirty="0"/>
              <a:t> </a:t>
            </a:r>
            <a:r>
              <a:rPr lang="en-US" sz="2400" b="1" dirty="0" err="1"/>
              <a:t>für</a:t>
            </a:r>
            <a:r>
              <a:rPr lang="en-US" sz="2400" b="1" dirty="0"/>
              <a:t> </a:t>
            </a:r>
            <a:r>
              <a:rPr lang="en-US" sz="2400" b="1" dirty="0" err="1"/>
              <a:t>Psychologie</a:t>
            </a:r>
            <a:r>
              <a:rPr lang="en-US" sz="2400" b="1" dirty="0"/>
              <a:t>, OVGU</a:t>
            </a:r>
          </a:p>
          <a:p>
            <a:pPr>
              <a:lnSpc>
                <a:spcPct val="150000"/>
              </a:lnSpc>
            </a:pPr>
            <a:r>
              <a:rPr lang="en-US" sz="2400" dirty="0"/>
              <a:t>Prof. Dr. Stefan </a:t>
            </a:r>
            <a:r>
              <a:rPr lang="en-US" sz="2400" dirty="0" err="1"/>
              <a:t>Pollmann</a:t>
            </a:r>
            <a:endParaRPr lang="en-US" sz="2400" dirty="0"/>
          </a:p>
          <a:p>
            <a:pPr>
              <a:lnSpc>
                <a:spcPct val="150000"/>
              </a:lnSpc>
            </a:pPr>
            <a:r>
              <a:rPr lang="en-GB" sz="2400" dirty="0"/>
              <a:t>Lasse </a:t>
            </a:r>
            <a:r>
              <a:rPr lang="en-GB" sz="2400" dirty="0" err="1"/>
              <a:t>Güldener</a:t>
            </a:r>
            <a:endParaRPr lang="en-GB" sz="2400" dirty="0"/>
          </a:p>
        </p:txBody>
      </p:sp>
      <p:sp>
        <p:nvSpPr>
          <p:cNvPr id="12" name="TextBox 11">
            <a:extLst>
              <a:ext uri="{FF2B5EF4-FFF2-40B4-BE49-F238E27FC236}">
                <a16:creationId xmlns:a16="http://schemas.microsoft.com/office/drawing/2014/main" id="{CB54452A-679D-45F2-8969-A4CD41371EA4}"/>
              </a:ext>
            </a:extLst>
          </p:cNvPr>
          <p:cNvSpPr txBox="1"/>
          <p:nvPr/>
        </p:nvSpPr>
        <p:spPr>
          <a:xfrm>
            <a:off x="4727619" y="4473494"/>
            <a:ext cx="2531334" cy="589072"/>
          </a:xfrm>
          <a:prstGeom prst="rect">
            <a:avLst/>
          </a:prstGeom>
          <a:noFill/>
        </p:spPr>
        <p:txBody>
          <a:bodyPr wrap="none" rtlCol="0">
            <a:spAutoFit/>
          </a:bodyPr>
          <a:lstStyle/>
          <a:p>
            <a:pPr>
              <a:lnSpc>
                <a:spcPct val="150000"/>
              </a:lnSpc>
            </a:pPr>
            <a:r>
              <a:rPr lang="en-US" sz="2400" dirty="0"/>
              <a:t>Friends and family</a:t>
            </a:r>
            <a:endParaRPr lang="en-GB" sz="2400" dirty="0"/>
          </a:p>
        </p:txBody>
      </p:sp>
      <p:pic>
        <p:nvPicPr>
          <p:cNvPr id="14" name="Picture 13">
            <a:extLst>
              <a:ext uri="{FF2B5EF4-FFF2-40B4-BE49-F238E27FC236}">
                <a16:creationId xmlns:a16="http://schemas.microsoft.com/office/drawing/2014/main" id="{7730CBB6-F150-4CA7-9DDA-F587441520C5}"/>
              </a:ext>
            </a:extLst>
          </p:cNvPr>
          <p:cNvPicPr>
            <a:picLocks noChangeAspect="1"/>
          </p:cNvPicPr>
          <p:nvPr/>
        </p:nvPicPr>
        <p:blipFill>
          <a:blip r:embed="rId3"/>
          <a:stretch>
            <a:fillRect/>
          </a:stretch>
        </p:blipFill>
        <p:spPr>
          <a:xfrm>
            <a:off x="8277684" y="1212774"/>
            <a:ext cx="2540905" cy="875679"/>
          </a:xfrm>
          <a:prstGeom prst="rect">
            <a:avLst/>
          </a:prstGeom>
        </p:spPr>
      </p:pic>
      <p:pic>
        <p:nvPicPr>
          <p:cNvPr id="15" name="Picture 14">
            <a:extLst>
              <a:ext uri="{FF2B5EF4-FFF2-40B4-BE49-F238E27FC236}">
                <a16:creationId xmlns:a16="http://schemas.microsoft.com/office/drawing/2014/main" id="{5D6499C0-2F39-492A-8FE3-B84BCEB4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154" y="1303365"/>
            <a:ext cx="2302936" cy="671458"/>
          </a:xfrm>
          <a:prstGeom prst="rect">
            <a:avLst/>
          </a:prstGeom>
        </p:spPr>
      </p:pic>
      <p:pic>
        <p:nvPicPr>
          <p:cNvPr id="16" name="Picture 15">
            <a:extLst>
              <a:ext uri="{FF2B5EF4-FFF2-40B4-BE49-F238E27FC236}">
                <a16:creationId xmlns:a16="http://schemas.microsoft.com/office/drawing/2014/main" id="{C40D4CB5-6433-445C-8848-1C47500319AA}"/>
              </a:ext>
            </a:extLst>
          </p:cNvPr>
          <p:cNvPicPr>
            <a:picLocks noChangeAspect="1"/>
          </p:cNvPicPr>
          <p:nvPr/>
        </p:nvPicPr>
        <p:blipFill>
          <a:blip r:embed="rId5"/>
          <a:stretch>
            <a:fillRect/>
          </a:stretch>
        </p:blipFill>
        <p:spPr>
          <a:xfrm>
            <a:off x="787087" y="1312975"/>
            <a:ext cx="1568282" cy="362590"/>
          </a:xfrm>
          <a:prstGeom prst="rect">
            <a:avLst/>
          </a:prstGeom>
        </p:spPr>
      </p:pic>
      <p:pic>
        <p:nvPicPr>
          <p:cNvPr id="17" name="Picture 16">
            <a:extLst>
              <a:ext uri="{FF2B5EF4-FFF2-40B4-BE49-F238E27FC236}">
                <a16:creationId xmlns:a16="http://schemas.microsoft.com/office/drawing/2014/main" id="{F10C4DDE-EF3F-4581-805C-911338634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2663" y="3429000"/>
            <a:ext cx="1666875" cy="1171575"/>
          </a:xfrm>
          <a:prstGeom prst="rect">
            <a:avLst/>
          </a:prstGeom>
        </p:spPr>
      </p:pic>
      <p:pic>
        <p:nvPicPr>
          <p:cNvPr id="4" name="Picture 3">
            <a:extLst>
              <a:ext uri="{FF2B5EF4-FFF2-40B4-BE49-F238E27FC236}">
                <a16:creationId xmlns:a16="http://schemas.microsoft.com/office/drawing/2014/main" id="{B8852974-2D60-4272-AB22-215C01693C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9365" y="4779040"/>
            <a:ext cx="1372008" cy="1491600"/>
          </a:xfrm>
          <a:prstGeom prst="rect">
            <a:avLst/>
          </a:prstGeom>
        </p:spPr>
      </p:pic>
      <p:pic>
        <p:nvPicPr>
          <p:cNvPr id="6" name="Picture 5">
            <a:extLst>
              <a:ext uri="{FF2B5EF4-FFF2-40B4-BE49-F238E27FC236}">
                <a16:creationId xmlns:a16="http://schemas.microsoft.com/office/drawing/2014/main" id="{A00B3C53-C36F-4C93-913B-A804C1D6DE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926" y="4747376"/>
            <a:ext cx="1118574" cy="1491432"/>
          </a:xfrm>
          <a:prstGeom prst="rect">
            <a:avLst/>
          </a:prstGeom>
        </p:spPr>
      </p:pic>
    </p:spTree>
    <p:extLst>
      <p:ext uri="{BB962C8B-B14F-4D97-AF65-F5344CB8AC3E}">
        <p14:creationId xmlns:p14="http://schemas.microsoft.com/office/powerpoint/2010/main" val="25177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17/02/2024 08:46</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26</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17/02/2024 08:46</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27</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first four animals</a:t>
            </a:r>
            <a:endParaRPr lang="en-DE" dirty="0">
              <a:solidFill>
                <a:srgbClr val="FCDC34"/>
              </a:solidFill>
              <a:latin typeface="Georgia" panose="02040502050405020303" pitchFamily="18" charset="0"/>
            </a:endParaRPr>
          </a:p>
        </p:txBody>
      </p:sp>
      <p:sp>
        <p:nvSpPr>
          <p:cNvPr id="22" name="TextBox 21">
            <a:extLst>
              <a:ext uri="{FF2B5EF4-FFF2-40B4-BE49-F238E27FC236}">
                <a16:creationId xmlns:a16="http://schemas.microsoft.com/office/drawing/2014/main" id="{914FA935-D6CF-461C-AC11-F6EFDECE3B45}"/>
              </a:ext>
            </a:extLst>
          </p:cNvPr>
          <p:cNvSpPr txBox="1"/>
          <p:nvPr/>
        </p:nvSpPr>
        <p:spPr>
          <a:xfrm>
            <a:off x="4862616" y="1455347"/>
            <a:ext cx="2466766" cy="369332"/>
          </a:xfrm>
          <a:prstGeom prst="rect">
            <a:avLst/>
          </a:prstGeom>
          <a:noFill/>
        </p:spPr>
        <p:txBody>
          <a:bodyPr wrap="none" rtlCol="0">
            <a:spAutoFit/>
          </a:bodyPr>
          <a:lstStyle/>
          <a:p>
            <a:r>
              <a:rPr lang="en-US" b="1" dirty="0"/>
              <a:t>(4.00 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17/02/2024 08:46</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28</a:t>
            </a:fld>
            <a:endParaRPr lang="en-DE"/>
          </a:p>
        </p:txBody>
      </p:sp>
      <p:pic>
        <p:nvPicPr>
          <p:cNvPr id="7" name="Picture 6">
            <a:extLst>
              <a:ext uri="{FF2B5EF4-FFF2-40B4-BE49-F238E27FC236}">
                <a16:creationId xmlns:a16="http://schemas.microsoft.com/office/drawing/2014/main" id="{B00FE6E3-2551-4BE5-AA37-854D91934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221" y="2055274"/>
            <a:ext cx="5333559" cy="3998645"/>
          </a:xfrm>
          <a:prstGeom prst="rect">
            <a:avLst/>
          </a:prstGeom>
        </p:spPr>
      </p:pic>
      <p:pic>
        <p:nvPicPr>
          <p:cNvPr id="9" name="Picture 8">
            <a:extLst>
              <a:ext uri="{FF2B5EF4-FFF2-40B4-BE49-F238E27FC236}">
                <a16:creationId xmlns:a16="http://schemas.microsoft.com/office/drawing/2014/main" id="{5CA12CA4-6C61-492E-8741-16DA1EA46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500" y="2055275"/>
            <a:ext cx="5333559" cy="3998645"/>
          </a:xfrm>
          <a:prstGeom prst="rect">
            <a:avLst/>
          </a:prstGeom>
        </p:spPr>
      </p:pic>
    </p:spTree>
    <p:extLst>
      <p:ext uri="{BB962C8B-B14F-4D97-AF65-F5344CB8AC3E}">
        <p14:creationId xmlns:p14="http://schemas.microsoft.com/office/powerpoint/2010/main" val="2430653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322614" y="1387034"/>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17/02/2024 08:46</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29</a:t>
            </a:fld>
            <a:endParaRPr lang="en-DE"/>
          </a:p>
        </p:txBody>
      </p:sp>
      <p:grpSp>
        <p:nvGrpSpPr>
          <p:cNvPr id="24" name="Group 23">
            <a:extLst>
              <a:ext uri="{FF2B5EF4-FFF2-40B4-BE49-F238E27FC236}">
                <a16:creationId xmlns:a16="http://schemas.microsoft.com/office/drawing/2014/main" id="{6933089C-0A3A-4149-89DE-7E5567382751}"/>
              </a:ext>
            </a:extLst>
          </p:cNvPr>
          <p:cNvGrpSpPr/>
          <p:nvPr/>
        </p:nvGrpSpPr>
        <p:grpSpPr>
          <a:xfrm>
            <a:off x="5965464" y="1414099"/>
            <a:ext cx="2745486" cy="5307376"/>
            <a:chOff x="5677309" y="1269000"/>
            <a:chExt cx="2879836" cy="5567091"/>
          </a:xfrm>
        </p:grpSpPr>
        <p:pic>
          <p:nvPicPr>
            <p:cNvPr id="5" name="Picture 4">
              <a:extLst>
                <a:ext uri="{FF2B5EF4-FFF2-40B4-BE49-F238E27FC236}">
                  <a16:creationId xmlns:a16="http://schemas.microsoft.com/office/drawing/2014/main" id="{B3B684D3-A2FC-4220-B552-7EC97F9A7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27" y="5733665"/>
              <a:ext cx="1439918" cy="1080000"/>
            </a:xfrm>
            <a:prstGeom prst="rect">
              <a:avLst/>
            </a:prstGeom>
          </p:spPr>
        </p:pic>
        <p:pic>
          <p:nvPicPr>
            <p:cNvPr id="7" name="Picture 6">
              <a:extLst>
                <a:ext uri="{FF2B5EF4-FFF2-40B4-BE49-F238E27FC236}">
                  <a16:creationId xmlns:a16="http://schemas.microsoft.com/office/drawing/2014/main" id="{DCB46690-6407-47DC-A3D8-C5EAE4812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764" y="5756091"/>
              <a:ext cx="1439918" cy="1080000"/>
            </a:xfrm>
            <a:prstGeom prst="rect">
              <a:avLst/>
            </a:prstGeom>
          </p:spPr>
        </p:pic>
        <p:pic>
          <p:nvPicPr>
            <p:cNvPr id="9" name="Picture 8">
              <a:extLst>
                <a:ext uri="{FF2B5EF4-FFF2-40B4-BE49-F238E27FC236}">
                  <a16:creationId xmlns:a16="http://schemas.microsoft.com/office/drawing/2014/main" id="{8100D592-636D-4471-9EAA-FFB48C507F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227" y="2349000"/>
              <a:ext cx="1439918" cy="1080000"/>
            </a:xfrm>
            <a:prstGeom prst="rect">
              <a:avLst/>
            </a:prstGeom>
          </p:spPr>
        </p:pic>
        <p:pic>
          <p:nvPicPr>
            <p:cNvPr id="11" name="Picture 10">
              <a:extLst>
                <a:ext uri="{FF2B5EF4-FFF2-40B4-BE49-F238E27FC236}">
                  <a16:creationId xmlns:a16="http://schemas.microsoft.com/office/drawing/2014/main" id="{4A44CA4D-C115-48C0-8005-692638795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7309" y="2349000"/>
              <a:ext cx="1439918" cy="1080000"/>
            </a:xfrm>
            <a:prstGeom prst="rect">
              <a:avLst/>
            </a:prstGeom>
          </p:spPr>
        </p:pic>
        <p:pic>
          <p:nvPicPr>
            <p:cNvPr id="13" name="Picture 12">
              <a:extLst>
                <a:ext uri="{FF2B5EF4-FFF2-40B4-BE49-F238E27FC236}">
                  <a16:creationId xmlns:a16="http://schemas.microsoft.com/office/drawing/2014/main" id="{CFC0899F-3D9D-4D6C-BD3D-47E3678BD5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7227" y="1269000"/>
              <a:ext cx="1439918" cy="1080000"/>
            </a:xfrm>
            <a:prstGeom prst="rect">
              <a:avLst/>
            </a:prstGeom>
          </p:spPr>
        </p:pic>
        <p:pic>
          <p:nvPicPr>
            <p:cNvPr id="15" name="Picture 14">
              <a:extLst>
                <a:ext uri="{FF2B5EF4-FFF2-40B4-BE49-F238E27FC236}">
                  <a16:creationId xmlns:a16="http://schemas.microsoft.com/office/drawing/2014/main" id="{085AF71D-9CC0-434D-8C0C-CD95535294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7309" y="1269000"/>
              <a:ext cx="1439918" cy="1080000"/>
            </a:xfrm>
            <a:prstGeom prst="rect">
              <a:avLst/>
            </a:prstGeom>
          </p:spPr>
        </p:pic>
        <p:pic>
          <p:nvPicPr>
            <p:cNvPr id="17" name="Picture 16">
              <a:extLst>
                <a:ext uri="{FF2B5EF4-FFF2-40B4-BE49-F238E27FC236}">
                  <a16:creationId xmlns:a16="http://schemas.microsoft.com/office/drawing/2014/main" id="{A0615618-034C-4ABD-AB56-1D2DF9EB99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7227" y="3534921"/>
              <a:ext cx="1439918" cy="1080000"/>
            </a:xfrm>
            <a:prstGeom prst="rect">
              <a:avLst/>
            </a:prstGeom>
          </p:spPr>
        </p:pic>
        <p:pic>
          <p:nvPicPr>
            <p:cNvPr id="19" name="Picture 18">
              <a:extLst>
                <a:ext uri="{FF2B5EF4-FFF2-40B4-BE49-F238E27FC236}">
                  <a16:creationId xmlns:a16="http://schemas.microsoft.com/office/drawing/2014/main" id="{80DC5D3F-573E-466C-96B7-F8D909B218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0764" y="3542361"/>
              <a:ext cx="1439918" cy="1080000"/>
            </a:xfrm>
            <a:prstGeom prst="rect">
              <a:avLst/>
            </a:prstGeom>
          </p:spPr>
        </p:pic>
        <p:pic>
          <p:nvPicPr>
            <p:cNvPr id="21" name="Picture 20">
              <a:extLst>
                <a:ext uri="{FF2B5EF4-FFF2-40B4-BE49-F238E27FC236}">
                  <a16:creationId xmlns:a16="http://schemas.microsoft.com/office/drawing/2014/main" id="{DC98ACBE-62CA-4B50-B7AD-1F8C595C07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7227" y="4653665"/>
              <a:ext cx="1439918" cy="1080000"/>
            </a:xfrm>
            <a:prstGeom prst="rect">
              <a:avLst/>
            </a:prstGeom>
          </p:spPr>
        </p:pic>
        <p:pic>
          <p:nvPicPr>
            <p:cNvPr id="23" name="Picture 22">
              <a:extLst>
                <a:ext uri="{FF2B5EF4-FFF2-40B4-BE49-F238E27FC236}">
                  <a16:creationId xmlns:a16="http://schemas.microsoft.com/office/drawing/2014/main" id="{1DA08BA3-BDA1-47F7-BDB8-805F5B04D9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0764" y="4708946"/>
              <a:ext cx="1439918" cy="1080000"/>
            </a:xfrm>
            <a:prstGeom prst="rect">
              <a:avLst/>
            </a:prstGeom>
          </p:spPr>
        </p:pic>
      </p:grpSp>
      <p:sp>
        <p:nvSpPr>
          <p:cNvPr id="30" name="TextBox 29">
            <a:extLst>
              <a:ext uri="{FF2B5EF4-FFF2-40B4-BE49-F238E27FC236}">
                <a16:creationId xmlns:a16="http://schemas.microsoft.com/office/drawing/2014/main" id="{E263D240-B352-4182-8321-276FA7BFBB9E}"/>
              </a:ext>
            </a:extLst>
          </p:cNvPr>
          <p:cNvSpPr txBox="1"/>
          <p:nvPr/>
        </p:nvSpPr>
        <p:spPr>
          <a:xfrm>
            <a:off x="123825" y="247491"/>
            <a:ext cx="8440146" cy="584775"/>
          </a:xfrm>
          <a:prstGeom prst="rect">
            <a:avLst/>
          </a:prstGeom>
          <a:noFill/>
        </p:spPr>
        <p:txBody>
          <a:bodyPr wrap="square">
            <a:spAutoFit/>
          </a:bodyPr>
          <a:lstStyle/>
          <a:p>
            <a:r>
              <a:rPr lang="en-US" sz="3200" dirty="0">
                <a:solidFill>
                  <a:srgbClr val="FCDC34"/>
                </a:solidFill>
                <a:latin typeface="Georgia" panose="02040502050405020303" pitchFamily="18" charset="0"/>
              </a:rPr>
              <a:t>Layer-wise rectified sinks for rewarded pokes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1640731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17/02/2024 08:46</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353300" y="967982"/>
            <a:ext cx="4357427"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2"/>
          <a:stretch>
            <a:fillRect/>
          </a:stretch>
        </p:blipFill>
        <p:spPr>
          <a:xfrm>
            <a:off x="6083096" y="1616102"/>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604927" y="1325563"/>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17/02/2024 08:46</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30</a:t>
            </a:fld>
            <a:endParaRPr lang="en-DE"/>
          </a:p>
        </p:txBody>
      </p:sp>
    </p:spTree>
    <p:extLst>
      <p:ext uri="{BB962C8B-B14F-4D97-AF65-F5344CB8AC3E}">
        <p14:creationId xmlns:p14="http://schemas.microsoft.com/office/powerpoint/2010/main" val="291533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6189578" y="2627639"/>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17/02/2024 08:46</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31</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17/02/2024 08:46</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32</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17/02/2024 08:46</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33</a:t>
            </a:fld>
            <a:endParaRPr lang="en-DE"/>
          </a:p>
        </p:txBody>
      </p:sp>
    </p:spTree>
    <p:extLst>
      <p:ext uri="{BB962C8B-B14F-4D97-AF65-F5344CB8AC3E}">
        <p14:creationId xmlns:p14="http://schemas.microsoft.com/office/powerpoint/2010/main" val="2314640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17/02/2024 08:46</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34</a:t>
            </a:fld>
            <a:endParaRPr lang="en-DE"/>
          </a:p>
        </p:txBody>
      </p:sp>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17/02/2024 08:46</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35</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137031" y="62865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950743" y="2000287"/>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57545" y="1543490"/>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17/02/2024 08:46</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36</a:t>
            </a:fld>
            <a:endParaRPr lang="en-DE"/>
          </a:p>
        </p:txBody>
      </p:sp>
    </p:spTree>
    <p:extLst>
      <p:ext uri="{BB962C8B-B14F-4D97-AF65-F5344CB8AC3E}">
        <p14:creationId xmlns:p14="http://schemas.microsoft.com/office/powerpoint/2010/main" val="2148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17/02/2024 08:46</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7631541" y="4471646"/>
            <a:ext cx="1797766" cy="1340508"/>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251492" y="4458015"/>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5172233" y="5311378"/>
            <a:ext cx="1732766" cy="1301796"/>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pic>
        <p:nvPicPr>
          <p:cNvPr id="47" name="Picture 46" descr="Intro_gambling task.png">
            <a:extLst>
              <a:ext uri="{FF2B5EF4-FFF2-40B4-BE49-F238E27FC236}">
                <a16:creationId xmlns:a16="http://schemas.microsoft.com/office/drawing/2014/main" id="{D51774BA-65CF-4629-BBB9-D3DA22AE14DB}"/>
              </a:ext>
            </a:extLst>
          </p:cNvPr>
          <p:cNvPicPr>
            <a:picLocks noChangeAspect="1"/>
          </p:cNvPicPr>
          <p:nvPr/>
        </p:nvPicPr>
        <p:blipFill>
          <a:blip r:embed="rId11"/>
          <a:stretch>
            <a:fillRect/>
          </a:stretch>
        </p:blipFill>
        <p:spPr>
          <a:xfrm>
            <a:off x="9459443" y="4606510"/>
            <a:ext cx="2702420" cy="1180950"/>
          </a:xfrm>
          <a:prstGeom prst="rect">
            <a:avLst/>
          </a:prstGeom>
        </p:spPr>
      </p:pic>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P spid="42" grpId="0" uiExpand="1" build="p"/>
      <p:bldP spid="44"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17/02/2024 08:46</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5</a:t>
            </a:fld>
            <a:endParaRPr lang="en-DE" dirty="0"/>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4874620" y="4208250"/>
            <a:ext cx="1360316" cy="1014322"/>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124434" y="4261403"/>
            <a:ext cx="4821616" cy="1573631"/>
          </a:xfrm>
        </p:spPr>
        <p:txBody>
          <a:bodyPr>
            <a:normAutofit/>
          </a:bodyPr>
          <a:lstStyle/>
          <a:p>
            <a:pPr marL="0" indent="0">
              <a:buNone/>
            </a:pPr>
            <a:r>
              <a:rPr lang="en-US" sz="1600" u="sng" dirty="0"/>
              <a:t>Neural substrates for exploratory behaviour</a:t>
            </a:r>
          </a:p>
          <a:p>
            <a:r>
              <a:rPr lang="en-US" sz="1600" b="1" dirty="0"/>
              <a:t>Frontopolar cortex </a:t>
            </a:r>
            <a:r>
              <a:rPr lang="en-US" sz="1600" dirty="0"/>
              <a:t>in humans (</a:t>
            </a:r>
            <a:r>
              <a:rPr lang="en-GB" sz="1600" b="0" i="0" u="none" strike="noStrike" baseline="0" dirty="0">
                <a:solidFill>
                  <a:srgbClr val="000000"/>
                </a:solidFill>
              </a:rPr>
              <a:t>Daw et al., 2006 ) </a:t>
            </a:r>
            <a:r>
              <a:rPr lang="da-DK" sz="1600" b="0" i="0" u="none" strike="noStrike" baseline="0" dirty="0">
                <a:solidFill>
                  <a:srgbClr val="000000"/>
                </a:solidFill>
              </a:rPr>
              <a:t>(Raja Beharelle et al., 2015) </a:t>
            </a:r>
            <a:endParaRPr lang="en-DE" sz="1600" dirty="0"/>
          </a:p>
          <a:p>
            <a:r>
              <a:rPr lang="en-US" sz="1600" b="1" dirty="0" err="1"/>
              <a:t>aPFC</a:t>
            </a:r>
            <a:r>
              <a:rPr lang="en-US" sz="16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3835281" y="5024681"/>
            <a:ext cx="914388" cy="686964"/>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sp>
        <p:nvSpPr>
          <p:cNvPr id="3" name="Arrow: Down 2">
            <a:extLst>
              <a:ext uri="{FF2B5EF4-FFF2-40B4-BE49-F238E27FC236}">
                <a16:creationId xmlns:a16="http://schemas.microsoft.com/office/drawing/2014/main" id="{A44196FF-5B5E-4F78-8DDF-017EC61AA776}"/>
              </a:ext>
            </a:extLst>
          </p:cNvPr>
          <p:cNvSpPr/>
          <p:nvPr/>
        </p:nvSpPr>
        <p:spPr>
          <a:xfrm rot="10800000">
            <a:off x="6659191" y="4655079"/>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cxnSp>
        <p:nvCxnSpPr>
          <p:cNvPr id="21" name="Straight Connector 20">
            <a:extLst>
              <a:ext uri="{FF2B5EF4-FFF2-40B4-BE49-F238E27FC236}">
                <a16:creationId xmlns:a16="http://schemas.microsoft.com/office/drawing/2014/main" id="{B5906D72-2A07-4F3C-9B56-EE4EE19047D6}"/>
              </a:ext>
            </a:extLst>
          </p:cNvPr>
          <p:cNvCxnSpPr>
            <a:cxnSpLocks/>
          </p:cNvCxnSpPr>
          <p:nvPr/>
        </p:nvCxnSpPr>
        <p:spPr>
          <a:xfrm>
            <a:off x="6421260" y="4051914"/>
            <a:ext cx="0" cy="1949663"/>
          </a:xfrm>
          <a:prstGeom prst="line">
            <a:avLst/>
          </a:prstGeom>
          <a:ln w="1905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D54E1C-FBD3-4E49-99A5-E5AB1F886C27}"/>
              </a:ext>
            </a:extLst>
          </p:cNvPr>
          <p:cNvSpPr txBox="1"/>
          <p:nvPr/>
        </p:nvSpPr>
        <p:spPr>
          <a:xfrm>
            <a:off x="6799079" y="4610719"/>
            <a:ext cx="5259570" cy="369332"/>
          </a:xfrm>
          <a:prstGeom prst="rect">
            <a:avLst/>
          </a:prstGeom>
          <a:noFill/>
        </p:spPr>
        <p:txBody>
          <a:bodyPr wrap="square" rtlCol="0">
            <a:spAutoFit/>
          </a:bodyPr>
          <a:lstStyle/>
          <a:p>
            <a:r>
              <a:rPr lang="en-US" dirty="0"/>
              <a:t>Increased dendritic spine density (</a:t>
            </a:r>
            <a:r>
              <a:rPr lang="en-GB" sz="1800" b="0" i="0" u="none" strike="noStrike" baseline="0" dirty="0">
                <a:solidFill>
                  <a:srgbClr val="000000"/>
                </a:solidFill>
              </a:rPr>
              <a:t>Jacobs et al., 2001 )</a:t>
            </a:r>
            <a:endParaRPr lang="en-DE" dirty="0"/>
          </a:p>
        </p:txBody>
      </p:sp>
      <p:sp>
        <p:nvSpPr>
          <p:cNvPr id="50" name="TextBox 49">
            <a:extLst>
              <a:ext uri="{FF2B5EF4-FFF2-40B4-BE49-F238E27FC236}">
                <a16:creationId xmlns:a16="http://schemas.microsoft.com/office/drawing/2014/main" id="{45CAC6D7-FE58-435B-A35C-1B1A625F5950}"/>
              </a:ext>
            </a:extLst>
          </p:cNvPr>
          <p:cNvSpPr txBox="1"/>
          <p:nvPr/>
        </p:nvSpPr>
        <p:spPr>
          <a:xfrm>
            <a:off x="6628202" y="5004607"/>
            <a:ext cx="5259570" cy="646331"/>
          </a:xfrm>
          <a:prstGeom prst="rect">
            <a:avLst/>
          </a:prstGeom>
          <a:noFill/>
        </p:spPr>
        <p:txBody>
          <a:bodyPr wrap="square" rtlCol="0">
            <a:spAutoFit/>
          </a:bodyPr>
          <a:lstStyle/>
          <a:p>
            <a:pPr algn="ctr"/>
            <a:r>
              <a:rPr lang="en-US" dirty="0">
                <a:solidFill>
                  <a:srgbClr val="FF0000"/>
                </a:solidFill>
              </a:rPr>
              <a:t>Potential neurocognitive circuit for the exploratory resource allocation</a:t>
            </a:r>
            <a:endParaRPr lang="en-DE" dirty="0">
              <a:solidFill>
                <a:srgbClr val="FF0000"/>
              </a:solidFill>
            </a:endParaRPr>
          </a:p>
        </p:txBody>
      </p:sp>
      <p:sp>
        <p:nvSpPr>
          <p:cNvPr id="51" name="TextBox 50">
            <a:extLst>
              <a:ext uri="{FF2B5EF4-FFF2-40B4-BE49-F238E27FC236}">
                <a16:creationId xmlns:a16="http://schemas.microsoft.com/office/drawing/2014/main" id="{8EFD433A-A4FD-49CD-8115-CAE000AE9422}"/>
              </a:ext>
            </a:extLst>
          </p:cNvPr>
          <p:cNvSpPr txBox="1"/>
          <p:nvPr/>
        </p:nvSpPr>
        <p:spPr>
          <a:xfrm>
            <a:off x="4076380" y="6099494"/>
            <a:ext cx="4689759" cy="523220"/>
          </a:xfrm>
          <a:prstGeom prst="rect">
            <a:avLst/>
          </a:prstGeom>
          <a:noFill/>
        </p:spPr>
        <p:txBody>
          <a:bodyPr wrap="square" rtlCol="0">
            <a:spAutoFit/>
          </a:bodyPr>
          <a:lstStyle/>
          <a:p>
            <a:r>
              <a:rPr lang="en-US" sz="2800" dirty="0"/>
              <a:t>But, is it the same in rodents?</a:t>
            </a:r>
            <a:endParaRPr lang="en-DE" sz="2800" dirty="0"/>
          </a:p>
        </p:txBody>
      </p:sp>
      <p:sp>
        <p:nvSpPr>
          <p:cNvPr id="52" name="TextBox 51">
            <a:extLst>
              <a:ext uri="{FF2B5EF4-FFF2-40B4-BE49-F238E27FC236}">
                <a16:creationId xmlns:a16="http://schemas.microsoft.com/office/drawing/2014/main" id="{3E15358E-1E64-45D3-B402-FEA132C6805D}"/>
              </a:ext>
            </a:extLst>
          </p:cNvPr>
          <p:cNvSpPr txBox="1"/>
          <p:nvPr/>
        </p:nvSpPr>
        <p:spPr>
          <a:xfrm>
            <a:off x="7083984" y="5656065"/>
            <a:ext cx="4689759" cy="369332"/>
          </a:xfrm>
          <a:prstGeom prst="rect">
            <a:avLst/>
          </a:prstGeom>
          <a:noFill/>
        </p:spPr>
        <p:txBody>
          <a:bodyPr wrap="square" rtlCol="0">
            <a:spAutoFit/>
          </a:bodyPr>
          <a:lstStyle/>
          <a:p>
            <a:r>
              <a:rPr lang="en-US" dirty="0"/>
              <a:t>Is there any layer dependent processing?</a:t>
            </a:r>
            <a:endParaRPr lang="en-DE" dirty="0"/>
          </a:p>
        </p:txBody>
      </p:sp>
      <p:sp>
        <p:nvSpPr>
          <p:cNvPr id="53" name="Arrow: Down 52">
            <a:extLst>
              <a:ext uri="{FF2B5EF4-FFF2-40B4-BE49-F238E27FC236}">
                <a16:creationId xmlns:a16="http://schemas.microsoft.com/office/drawing/2014/main" id="{60F38EC0-A143-4F9C-91F9-744D4BD52100}"/>
              </a:ext>
            </a:extLst>
          </p:cNvPr>
          <p:cNvSpPr/>
          <p:nvPr/>
        </p:nvSpPr>
        <p:spPr>
          <a:xfrm rot="10800000">
            <a:off x="6668108" y="4184834"/>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54" name="TextBox 53">
            <a:extLst>
              <a:ext uri="{FF2B5EF4-FFF2-40B4-BE49-F238E27FC236}">
                <a16:creationId xmlns:a16="http://schemas.microsoft.com/office/drawing/2014/main" id="{E901D65A-AF7A-44C9-8594-5BB49A50E11E}"/>
              </a:ext>
            </a:extLst>
          </p:cNvPr>
          <p:cNvSpPr txBox="1"/>
          <p:nvPr/>
        </p:nvSpPr>
        <p:spPr>
          <a:xfrm>
            <a:off x="6807996" y="4140474"/>
            <a:ext cx="5259570" cy="369332"/>
          </a:xfrm>
          <a:prstGeom prst="rect">
            <a:avLst/>
          </a:prstGeom>
          <a:noFill/>
        </p:spPr>
        <p:txBody>
          <a:bodyPr wrap="square" rtlCol="0">
            <a:spAutoFit/>
          </a:bodyPr>
          <a:lstStyle/>
          <a:p>
            <a:r>
              <a:rPr lang="en-US" dirty="0"/>
              <a:t>Pre-decisional increase in frontal activity</a:t>
            </a:r>
            <a:endParaRPr lang="en-DE" dirty="0"/>
          </a:p>
        </p:txBody>
      </p:sp>
    </p:spTree>
    <p:extLst>
      <p:ext uri="{BB962C8B-B14F-4D97-AF65-F5344CB8AC3E}">
        <p14:creationId xmlns:p14="http://schemas.microsoft.com/office/powerpoint/2010/main" val="1544215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p:bldP spid="50" grpId="0"/>
      <p:bldP spid="51" grpId="0"/>
      <p:bldP spid="52" grpId="0"/>
      <p:bldP spid="53" grpId="0" animBg="1"/>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17/02/2024 08:46</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Role of prefrontal cortex in exploratory behaviour in rodents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393C18BB-B545-4BBD-813F-C8D40023875D}"/>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C64E669C-7A6F-4D12-9601-A6FC1CF51BF2}"/>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311FE37-DEE8-4D58-84E1-404629F5DB21}"/>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AC0C2FA5-628B-4BFB-8BF1-846FC2844350}"/>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7395386D-F1EB-45AE-A16F-C62B2C7EDBCC}"/>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3C367EAA-B9F0-4515-BA68-741DF58157FB}"/>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29C2D570-4595-4382-9F4F-2F16F3250C09}"/>
              </a:ext>
            </a:extLst>
          </p:cNvPr>
          <p:cNvSpPr txBox="1"/>
          <p:nvPr/>
        </p:nvSpPr>
        <p:spPr>
          <a:xfrm>
            <a:off x="264842" y="1240466"/>
            <a:ext cx="5831157" cy="369332"/>
          </a:xfrm>
          <a:prstGeom prst="rect">
            <a:avLst/>
          </a:prstGeom>
          <a:noFill/>
        </p:spPr>
        <p:txBody>
          <a:bodyPr wrap="square">
            <a:spAutoFit/>
          </a:bodyPr>
          <a:lstStyle/>
          <a:p>
            <a:r>
              <a:rPr lang="en-US" dirty="0"/>
              <a:t>Medial prefrontal cortex (</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5652C6B9-2617-449E-A3DE-91A5F7D76124}"/>
              </a:ext>
            </a:extLst>
          </p:cNvPr>
          <p:cNvPicPr>
            <a:picLocks noChangeAspect="1"/>
          </p:cNvPicPr>
          <p:nvPr/>
        </p:nvPicPr>
        <p:blipFill>
          <a:blip r:embed="rId5"/>
          <a:stretch>
            <a:fillRect/>
          </a:stretch>
        </p:blipFill>
        <p:spPr>
          <a:xfrm>
            <a:off x="7644627" y="2662252"/>
            <a:ext cx="4134884" cy="1533496"/>
          </a:xfrm>
          <a:prstGeom prst="rect">
            <a:avLst/>
          </a:prstGeom>
        </p:spPr>
      </p:pic>
      <p:sp>
        <p:nvSpPr>
          <p:cNvPr id="22" name="TextBox 21">
            <a:extLst>
              <a:ext uri="{FF2B5EF4-FFF2-40B4-BE49-F238E27FC236}">
                <a16:creationId xmlns:a16="http://schemas.microsoft.com/office/drawing/2014/main" id="{2CCA6795-CA08-4FFD-8A37-2459EBCAD277}"/>
              </a:ext>
            </a:extLst>
          </p:cNvPr>
          <p:cNvSpPr txBox="1"/>
          <p:nvPr/>
        </p:nvSpPr>
        <p:spPr>
          <a:xfrm>
            <a:off x="264841" y="1686495"/>
            <a:ext cx="5831157" cy="369332"/>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a:t>
            </a:r>
            <a:endParaRPr lang="en-DE" sz="1800" dirty="0"/>
          </a:p>
        </p:txBody>
      </p:sp>
      <p:sp>
        <p:nvSpPr>
          <p:cNvPr id="26" name="TextBox 25">
            <a:extLst>
              <a:ext uri="{FF2B5EF4-FFF2-40B4-BE49-F238E27FC236}">
                <a16:creationId xmlns:a16="http://schemas.microsoft.com/office/drawing/2014/main" id="{EC038FD5-CBD4-41A4-9094-D8875E7C738A}"/>
              </a:ext>
            </a:extLst>
          </p:cNvPr>
          <p:cNvSpPr txBox="1"/>
          <p:nvPr/>
        </p:nvSpPr>
        <p:spPr>
          <a:xfrm>
            <a:off x="264841" y="2209221"/>
            <a:ext cx="6206490" cy="369332"/>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E0BFD07-248D-45F4-BB1D-EE6171D41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240" y="3341022"/>
            <a:ext cx="1417316" cy="1417316"/>
          </a:xfrm>
          <a:prstGeom prst="rect">
            <a:avLst/>
          </a:prstGeom>
        </p:spPr>
      </p:pic>
      <p:sp>
        <p:nvSpPr>
          <p:cNvPr id="30" name="TextBox 29">
            <a:extLst>
              <a:ext uri="{FF2B5EF4-FFF2-40B4-BE49-F238E27FC236}">
                <a16:creationId xmlns:a16="http://schemas.microsoft.com/office/drawing/2014/main" id="{CFCC8A8D-CD75-405E-A462-F3094E1C03F6}"/>
              </a:ext>
            </a:extLst>
          </p:cNvPr>
          <p:cNvSpPr txBox="1"/>
          <p:nvPr/>
        </p:nvSpPr>
        <p:spPr>
          <a:xfrm rot="19878847">
            <a:off x="3625863" y="3167444"/>
            <a:ext cx="2167894" cy="246221"/>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C8F3F4E0-EA94-4D94-966C-6620FFC2132F}"/>
              </a:ext>
            </a:extLst>
          </p:cNvPr>
          <p:cNvSpPr txBox="1"/>
          <p:nvPr/>
        </p:nvSpPr>
        <p:spPr>
          <a:xfrm rot="1672955">
            <a:off x="3664243" y="4219112"/>
            <a:ext cx="1604542" cy="246221"/>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2B7A5AE9-53EE-44D1-A461-E94E3D2FFE06}"/>
              </a:ext>
            </a:extLst>
          </p:cNvPr>
          <p:cNvSpPr txBox="1"/>
          <p:nvPr/>
        </p:nvSpPr>
        <p:spPr>
          <a:xfrm rot="1610535">
            <a:off x="5723702" y="3079597"/>
            <a:ext cx="1604542" cy="400110"/>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ACD1FE93-F7AD-4312-9DE2-0F9A2294B89D}"/>
              </a:ext>
            </a:extLst>
          </p:cNvPr>
          <p:cNvSpPr txBox="1"/>
          <p:nvPr/>
        </p:nvSpPr>
        <p:spPr>
          <a:xfrm rot="19531074">
            <a:off x="6024740" y="4482255"/>
            <a:ext cx="1604542"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D76E949A-AE89-44A4-8BE7-BEE30D0293D4}"/>
              </a:ext>
            </a:extLst>
          </p:cNvPr>
          <p:cNvSpPr txBox="1"/>
          <p:nvPr/>
        </p:nvSpPr>
        <p:spPr>
          <a:xfrm>
            <a:off x="1748786" y="5373750"/>
            <a:ext cx="9091366"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sp>
        <p:nvSpPr>
          <p:cNvPr id="41" name="TextBox 40">
            <a:extLst>
              <a:ext uri="{FF2B5EF4-FFF2-40B4-BE49-F238E27FC236}">
                <a16:creationId xmlns:a16="http://schemas.microsoft.com/office/drawing/2014/main" id="{1C8D7269-83A8-4D1D-A33F-CCEF5E4AC009}"/>
              </a:ext>
            </a:extLst>
          </p:cNvPr>
          <p:cNvSpPr txBox="1"/>
          <p:nvPr/>
        </p:nvSpPr>
        <p:spPr>
          <a:xfrm>
            <a:off x="2314924" y="5736560"/>
            <a:ext cx="7959090" cy="369332"/>
          </a:xfrm>
          <a:prstGeom prst="rect">
            <a:avLst/>
          </a:prstGeom>
          <a:noFill/>
        </p:spPr>
        <p:txBody>
          <a:bodyPr wrap="square">
            <a:spAutoFit/>
          </a:bodyPr>
          <a:lstStyle/>
          <a:p>
            <a:r>
              <a:rPr lang="en-US" b="1" dirty="0">
                <a:solidFill>
                  <a:srgbClr val="000000"/>
                </a:solidFill>
              </a:rPr>
              <a:t>Information about layer dependent processing in frontal cortex is missing</a:t>
            </a:r>
            <a:endParaRPr lang="en-DE"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3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2F174B6E-CD5B-4251-B28C-22A27F32B388}"/>
              </a:ext>
            </a:extLst>
          </p:cNvPr>
          <p:cNvSpPr/>
          <p:nvPr/>
        </p:nvSpPr>
        <p:spPr>
          <a:xfrm>
            <a:off x="-33676" y="3630828"/>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17/02/2024 08:46</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B7F8EAB0-2532-49D0-BCC6-A1FCE592C056}"/>
              </a:ext>
            </a:extLst>
          </p:cNvPr>
          <p:cNvPicPr>
            <a:picLocks noChangeAspect="1"/>
          </p:cNvPicPr>
          <p:nvPr/>
        </p:nvPicPr>
        <p:blipFill>
          <a:blip r:embed="rId3"/>
          <a:srcRect l="17885" r="22073"/>
          <a:stretch>
            <a:fillRect/>
          </a:stretch>
        </p:blipFill>
        <p:spPr>
          <a:xfrm>
            <a:off x="9906100" y="1163769"/>
            <a:ext cx="1947698" cy="2237780"/>
          </a:xfrm>
          <a:prstGeom prst="rect">
            <a:avLst/>
          </a:prstGeom>
        </p:spPr>
      </p:pic>
      <p:sp>
        <p:nvSpPr>
          <p:cNvPr id="11" name="TextBox 10">
            <a:extLst>
              <a:ext uri="{FF2B5EF4-FFF2-40B4-BE49-F238E27FC236}">
                <a16:creationId xmlns:a16="http://schemas.microsoft.com/office/drawing/2014/main" id="{F72285CB-EB6A-4285-9A15-4C4D19E645E0}"/>
              </a:ext>
            </a:extLst>
          </p:cNvPr>
          <p:cNvSpPr txBox="1"/>
          <p:nvPr/>
        </p:nvSpPr>
        <p:spPr>
          <a:xfrm>
            <a:off x="171450" y="1208448"/>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12" name="Group 11">
            <a:extLst>
              <a:ext uri="{FF2B5EF4-FFF2-40B4-BE49-F238E27FC236}">
                <a16:creationId xmlns:a16="http://schemas.microsoft.com/office/drawing/2014/main" id="{B2187E49-9905-4704-BA3D-DDB3F84F3A4B}"/>
              </a:ext>
            </a:extLst>
          </p:cNvPr>
          <p:cNvGrpSpPr/>
          <p:nvPr/>
        </p:nvGrpSpPr>
        <p:grpSpPr>
          <a:xfrm>
            <a:off x="6782939" y="1454369"/>
            <a:ext cx="2201816" cy="1338648"/>
            <a:chOff x="5921496" y="3615309"/>
            <a:chExt cx="2201816" cy="1338648"/>
          </a:xfrm>
        </p:grpSpPr>
        <p:grpSp>
          <p:nvGrpSpPr>
            <p:cNvPr id="14" name="Group 13">
              <a:extLst>
                <a:ext uri="{FF2B5EF4-FFF2-40B4-BE49-F238E27FC236}">
                  <a16:creationId xmlns:a16="http://schemas.microsoft.com/office/drawing/2014/main" id="{CAE00165-99FC-457C-94EB-F6DD1A18D379}"/>
                </a:ext>
              </a:extLst>
            </p:cNvPr>
            <p:cNvGrpSpPr/>
            <p:nvPr/>
          </p:nvGrpSpPr>
          <p:grpSpPr>
            <a:xfrm>
              <a:off x="5921496" y="3615309"/>
              <a:ext cx="2201816" cy="1338648"/>
              <a:chOff x="5921496" y="3615309"/>
              <a:chExt cx="2201816" cy="1338648"/>
            </a:xfrm>
          </p:grpSpPr>
          <p:pic>
            <p:nvPicPr>
              <p:cNvPr id="16" name="Picture 15">
                <a:extLst>
                  <a:ext uri="{FF2B5EF4-FFF2-40B4-BE49-F238E27FC236}">
                    <a16:creationId xmlns:a16="http://schemas.microsoft.com/office/drawing/2014/main" id="{E70F4F0D-F3E0-4762-9577-12CC2DB0CEB8}"/>
                  </a:ext>
                </a:extLst>
              </p:cNvPr>
              <p:cNvPicPr>
                <a:picLocks noChangeAspect="1"/>
              </p:cNvPicPr>
              <p:nvPr/>
            </p:nvPicPr>
            <p:blipFill rotWithShape="1">
              <a:blip r:embed="rId4">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17" name="TextBox 16">
                <a:extLst>
                  <a:ext uri="{FF2B5EF4-FFF2-40B4-BE49-F238E27FC236}">
                    <a16:creationId xmlns:a16="http://schemas.microsoft.com/office/drawing/2014/main" id="{BC30A287-9C76-46A8-8B88-E2E32AE2F79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15" name="Oval 14">
              <a:extLst>
                <a:ext uri="{FF2B5EF4-FFF2-40B4-BE49-F238E27FC236}">
                  <a16:creationId xmlns:a16="http://schemas.microsoft.com/office/drawing/2014/main" id="{32055338-91FE-487A-BE3A-73A00D7351FD}"/>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8" name="TextBox 17">
            <a:extLst>
              <a:ext uri="{FF2B5EF4-FFF2-40B4-BE49-F238E27FC236}">
                <a16:creationId xmlns:a16="http://schemas.microsoft.com/office/drawing/2014/main" id="{6AA7DD04-9DF5-421D-A361-4AC0D63CDB74}"/>
              </a:ext>
            </a:extLst>
          </p:cNvPr>
          <p:cNvSpPr txBox="1"/>
          <p:nvPr/>
        </p:nvSpPr>
        <p:spPr>
          <a:xfrm>
            <a:off x="171450" y="1754361"/>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19" name="TextBox 18">
            <a:extLst>
              <a:ext uri="{FF2B5EF4-FFF2-40B4-BE49-F238E27FC236}">
                <a16:creationId xmlns:a16="http://schemas.microsoft.com/office/drawing/2014/main" id="{26062A01-DD79-49AE-86DF-A56EDD66CE9E}"/>
              </a:ext>
            </a:extLst>
          </p:cNvPr>
          <p:cNvSpPr txBox="1"/>
          <p:nvPr/>
        </p:nvSpPr>
        <p:spPr>
          <a:xfrm>
            <a:off x="171450" y="2285185"/>
            <a:ext cx="6460423" cy="369332"/>
          </a:xfrm>
          <a:prstGeom prst="rect">
            <a:avLst/>
          </a:prstGeom>
          <a:noFill/>
        </p:spPr>
        <p:txBody>
          <a:bodyPr wrap="none" rtlCol="0">
            <a:spAutoFit/>
          </a:bodyPr>
          <a:lstStyle/>
          <a:p>
            <a:r>
              <a:rPr lang="en-US" dirty="0"/>
              <a:t>Established electrophysiology techniques to study layer processing </a:t>
            </a:r>
            <a:endParaRPr lang="en-DE" dirty="0"/>
          </a:p>
        </p:txBody>
      </p:sp>
      <p:sp>
        <p:nvSpPr>
          <p:cNvPr id="21" name="TextBox 20">
            <a:extLst>
              <a:ext uri="{FF2B5EF4-FFF2-40B4-BE49-F238E27FC236}">
                <a16:creationId xmlns:a16="http://schemas.microsoft.com/office/drawing/2014/main" id="{4684EDB1-F9D2-4871-99F6-EB2287E3A94A}"/>
              </a:ext>
            </a:extLst>
          </p:cNvPr>
          <p:cNvSpPr txBox="1"/>
          <p:nvPr/>
        </p:nvSpPr>
        <p:spPr>
          <a:xfrm>
            <a:off x="171450" y="2637658"/>
            <a:ext cx="6179820" cy="523220"/>
          </a:xfrm>
          <a:prstGeom prst="rect">
            <a:avLst/>
          </a:prstGeom>
          <a:noFill/>
        </p:spPr>
        <p:txBody>
          <a:bodyPr wrap="square">
            <a:spAutoFit/>
          </a:bodyPr>
          <a:lstStyle/>
          <a:p>
            <a:r>
              <a:rPr lang="en-GB" sz="1400" b="0" i="0" u="none" strike="noStrike" baseline="0" dirty="0">
                <a:solidFill>
                  <a:srgbClr val="000000"/>
                </a:solidFill>
              </a:rPr>
              <a:t>(Ohl et al., 1999, Happel et al., 2010, 2014) (Deane et al., 2020; Happel et al., 2014; </a:t>
            </a:r>
            <a:r>
              <a:rPr lang="en-GB" sz="1400" b="0" i="0" u="none" strike="noStrike" baseline="0" dirty="0" err="1">
                <a:solidFill>
                  <a:srgbClr val="000000"/>
                </a:solidFill>
              </a:rPr>
              <a:t>Zempeltzi</a:t>
            </a:r>
            <a:r>
              <a:rPr lang="en-GB" sz="1400" b="0" i="0" u="none" strike="noStrike" baseline="0" dirty="0">
                <a:solidFill>
                  <a:srgbClr val="000000"/>
                </a:solidFill>
              </a:rPr>
              <a:t> et al., 2020) (</a:t>
            </a:r>
            <a:r>
              <a:rPr lang="en-GB" sz="1400" b="0" i="0" u="none" strike="noStrike" baseline="0" dirty="0" err="1">
                <a:solidFill>
                  <a:srgbClr val="000000"/>
                </a:solidFill>
              </a:rPr>
              <a:t>Brunk</a:t>
            </a:r>
            <a:r>
              <a:rPr lang="en-GB" sz="1400" b="0" i="0" u="none" strike="noStrike" baseline="0" dirty="0">
                <a:solidFill>
                  <a:srgbClr val="000000"/>
                </a:solidFill>
              </a:rPr>
              <a:t> et al., 2019)</a:t>
            </a:r>
            <a:endParaRPr lang="en-DE" sz="1400" dirty="0"/>
          </a:p>
        </p:txBody>
      </p:sp>
      <p:sp>
        <p:nvSpPr>
          <p:cNvPr id="22" name="TextBox 21">
            <a:extLst>
              <a:ext uri="{FF2B5EF4-FFF2-40B4-BE49-F238E27FC236}">
                <a16:creationId xmlns:a16="http://schemas.microsoft.com/office/drawing/2014/main" id="{969D9F5A-6453-4C7A-BB88-9F76E4F227A9}"/>
              </a:ext>
            </a:extLst>
          </p:cNvPr>
          <p:cNvSpPr txBox="1"/>
          <p:nvPr/>
        </p:nvSpPr>
        <p:spPr>
          <a:xfrm>
            <a:off x="80533" y="3593056"/>
            <a:ext cx="8011906" cy="523220"/>
          </a:xfrm>
          <a:prstGeom prst="rect">
            <a:avLst/>
          </a:prstGeom>
          <a:noFill/>
        </p:spPr>
        <p:txBody>
          <a:bodyPr wrap="square">
            <a:spAutoFit/>
          </a:bodyPr>
          <a:lstStyle/>
          <a:p>
            <a:r>
              <a:rPr lang="en-US" sz="2800" b="1" u="sng" dirty="0"/>
              <a:t>In this study</a:t>
            </a:r>
            <a:endParaRPr lang="en-DE" sz="2800" b="1" u="sng" dirty="0"/>
          </a:p>
        </p:txBody>
      </p:sp>
      <p:sp>
        <p:nvSpPr>
          <p:cNvPr id="25" name="TextBox 24">
            <a:extLst>
              <a:ext uri="{FF2B5EF4-FFF2-40B4-BE49-F238E27FC236}">
                <a16:creationId xmlns:a16="http://schemas.microsoft.com/office/drawing/2014/main" id="{A627C5F0-9B2A-4022-86ED-5557FB71D370}"/>
              </a:ext>
            </a:extLst>
          </p:cNvPr>
          <p:cNvSpPr txBox="1"/>
          <p:nvPr/>
        </p:nvSpPr>
        <p:spPr>
          <a:xfrm>
            <a:off x="80533" y="4123880"/>
            <a:ext cx="8643841" cy="369332"/>
          </a:xfrm>
          <a:prstGeom prst="rect">
            <a:avLst/>
          </a:prstGeom>
          <a:noFill/>
        </p:spPr>
        <p:txBody>
          <a:bodyPr wrap="none" rtlCol="0">
            <a:spAutoFit/>
          </a:bodyPr>
          <a:lstStyle/>
          <a:p>
            <a:r>
              <a:rPr lang="en-US" dirty="0"/>
              <a:t>Used an established probabilistic foraging paradigm </a:t>
            </a:r>
            <a:r>
              <a:rPr lang="en-US" dirty="0">
                <a:sym typeface="Wingdings" panose="05000000000000000000" pitchFamily="2" charset="2"/>
              </a:rPr>
              <a:t> exploration-exploitation dilemma</a:t>
            </a:r>
            <a:endParaRPr lang="en-DE" dirty="0"/>
          </a:p>
        </p:txBody>
      </p:sp>
      <p:sp>
        <p:nvSpPr>
          <p:cNvPr id="26" name="TextBox 25">
            <a:extLst>
              <a:ext uri="{FF2B5EF4-FFF2-40B4-BE49-F238E27FC236}">
                <a16:creationId xmlns:a16="http://schemas.microsoft.com/office/drawing/2014/main" id="{03B3D2AB-4282-47C5-A65F-861439196785}"/>
              </a:ext>
            </a:extLst>
          </p:cNvPr>
          <p:cNvSpPr txBox="1"/>
          <p:nvPr/>
        </p:nvSpPr>
        <p:spPr>
          <a:xfrm>
            <a:off x="80533" y="4584755"/>
            <a:ext cx="10548722" cy="369332"/>
          </a:xfrm>
          <a:prstGeom prst="rect">
            <a:avLst/>
          </a:prstGeom>
          <a:noFill/>
        </p:spPr>
        <p:txBody>
          <a:bodyPr wrap="none" rtlCol="0">
            <a:spAutoFit/>
          </a:bodyPr>
          <a:lstStyle/>
          <a:p>
            <a:r>
              <a:rPr lang="en-US" dirty="0"/>
              <a:t>Neural underpinnings of decision-making in uncertain environments using Mongolian gerbils as a rodent model</a:t>
            </a:r>
            <a:endParaRPr lang="en-DE" dirty="0"/>
          </a:p>
        </p:txBody>
      </p:sp>
      <p:sp>
        <p:nvSpPr>
          <p:cNvPr id="30" name="TextBox 29">
            <a:extLst>
              <a:ext uri="{FF2B5EF4-FFF2-40B4-BE49-F238E27FC236}">
                <a16:creationId xmlns:a16="http://schemas.microsoft.com/office/drawing/2014/main" id="{5305C254-FB2B-4812-8727-80D33500D54E}"/>
              </a:ext>
            </a:extLst>
          </p:cNvPr>
          <p:cNvSpPr txBox="1"/>
          <p:nvPr/>
        </p:nvSpPr>
        <p:spPr>
          <a:xfrm>
            <a:off x="125728" y="5046681"/>
            <a:ext cx="8332537" cy="369332"/>
          </a:xfrm>
          <a:prstGeom prst="rect">
            <a:avLst/>
          </a:prstGeom>
          <a:noFill/>
        </p:spPr>
        <p:txBody>
          <a:bodyPr wrap="none" rtlCol="0">
            <a:spAutoFit/>
          </a:bodyPr>
          <a:lstStyle/>
          <a:p>
            <a:r>
              <a:rPr lang="en-US" dirty="0"/>
              <a:t>A crucial model for investigating similar processes in complex beings, including humans</a:t>
            </a:r>
            <a:endParaRPr lang="en-DE" dirty="0"/>
          </a:p>
        </p:txBody>
      </p:sp>
      <p:sp>
        <p:nvSpPr>
          <p:cNvPr id="32" name="TextBox 31">
            <a:extLst>
              <a:ext uri="{FF2B5EF4-FFF2-40B4-BE49-F238E27FC236}">
                <a16:creationId xmlns:a16="http://schemas.microsoft.com/office/drawing/2014/main" id="{6F918E81-BFA8-4D57-BEB0-90CB49A3496A}"/>
              </a:ext>
            </a:extLst>
          </p:cNvPr>
          <p:cNvSpPr txBox="1"/>
          <p:nvPr/>
        </p:nvSpPr>
        <p:spPr>
          <a:xfrm>
            <a:off x="1811621" y="5627937"/>
            <a:ext cx="9436942" cy="369332"/>
          </a:xfrm>
          <a:prstGeom prst="rect">
            <a:avLst/>
          </a:prstGeom>
          <a:noFill/>
        </p:spPr>
        <p:txBody>
          <a:bodyPr wrap="none" rtlCol="0">
            <a:spAutoFit/>
          </a:bodyPr>
          <a:lstStyle/>
          <a:p>
            <a:r>
              <a:rPr lang="en-US" dirty="0"/>
              <a:t>Now, let’s get into some details! (</a:t>
            </a:r>
            <a:r>
              <a:rPr lang="en-US" dirty="0">
                <a:solidFill>
                  <a:srgbClr val="FF0000"/>
                </a:solidFill>
              </a:rPr>
              <a:t>Disclaimer</a:t>
            </a:r>
            <a:r>
              <a:rPr lang="en-US" dirty="0"/>
              <a:t>: A lot of neuroscientific jargons will be thrown at you!)</a:t>
            </a:r>
            <a:endParaRPr lang="en-DE" dirty="0"/>
          </a:p>
        </p:txBody>
      </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5" grpId="0"/>
      <p:bldP spid="26" grpId="0"/>
      <p:bldP spid="30"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17/02/2024 08:46</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17/02/2024 08:46</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302500" y="2995508"/>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051746" y="990600"/>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3177</Words>
  <Application>Microsoft Office PowerPoint</Application>
  <PresentationFormat>Widescreen</PresentationFormat>
  <Paragraphs>418</Paragraphs>
  <Slides>36</Slides>
  <Notes>28</Notes>
  <HiddenSlides>11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Cambria</vt:lpstr>
      <vt:lpstr>Cambria Math</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850</cp:revision>
  <dcterms:created xsi:type="dcterms:W3CDTF">2023-12-08T14:45:30Z</dcterms:created>
  <dcterms:modified xsi:type="dcterms:W3CDTF">2024-02-17T08:30:01Z</dcterms:modified>
</cp:coreProperties>
</file>